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Default Extension="vml" ContentType="application/vnd.openxmlformats-officedocument.vmlDrawing"/>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lgn="ctr">
              <a:defRPr/>
            </a:pPr>
            <a:r>
              <a:rPr lang="es-ES" sz="1400" dirty="0">
                <a:latin typeface="Comic Sans MS" pitchFamily="66" charset="0"/>
              </a:rPr>
              <a:t>EVOLUCIÓN</a:t>
            </a:r>
            <a:r>
              <a:rPr lang="es-ES" sz="1400" baseline="0" dirty="0">
                <a:latin typeface="Comic Sans MS" pitchFamily="66" charset="0"/>
              </a:rPr>
              <a:t> DE LAS VENTAS</a:t>
            </a:r>
            <a:endParaRPr lang="es-ES" sz="1400" dirty="0">
              <a:latin typeface="Comic Sans MS" pitchFamily="66" charset="0"/>
            </a:endParaRPr>
          </a:p>
        </c:rich>
      </c:tx>
      <c:layout>
        <c:manualLayout>
          <c:xMode val="edge"/>
          <c:yMode val="edge"/>
          <c:x val="0.18727077865266842"/>
          <c:y val="2.7777777777778047E-2"/>
        </c:manualLayout>
      </c:layout>
    </c:title>
    <c:plotArea>
      <c:layout/>
      <c:lineChart>
        <c:grouping val="standard"/>
        <c:ser>
          <c:idx val="0"/>
          <c:order val="0"/>
          <c:tx>
            <c:strRef>
              <c:f>Hoja1!$C$1</c:f>
              <c:strCache>
                <c:ptCount val="1"/>
                <c:pt idx="0">
                  <c:v>1º GENERACIÓN (1936 - 1950)</c:v>
                </c:pt>
              </c:strCache>
            </c:strRef>
          </c:tx>
          <c:marker>
            <c:symbol val="none"/>
          </c:marker>
          <c:cat>
            <c:numRef>
              <c:f>Hoja1!$B$2:$B$12</c:f>
              <c:numCache>
                <c:formatCode>#,##0</c:formatCode>
                <c:ptCount val="11"/>
                <c:pt idx="0">
                  <c:v>100000</c:v>
                </c:pt>
                <c:pt idx="1">
                  <c:v>90000</c:v>
                </c:pt>
                <c:pt idx="2">
                  <c:v>80000</c:v>
                </c:pt>
                <c:pt idx="3">
                  <c:v>70000</c:v>
                </c:pt>
                <c:pt idx="4">
                  <c:v>60000</c:v>
                </c:pt>
                <c:pt idx="5">
                  <c:v>50000</c:v>
                </c:pt>
                <c:pt idx="6">
                  <c:v>40000</c:v>
                </c:pt>
                <c:pt idx="7">
                  <c:v>30000</c:v>
                </c:pt>
                <c:pt idx="8">
                  <c:v>20000</c:v>
                </c:pt>
                <c:pt idx="9">
                  <c:v>10000</c:v>
                </c:pt>
                <c:pt idx="10">
                  <c:v>0</c:v>
                </c:pt>
              </c:numCache>
            </c:numRef>
          </c:cat>
          <c:val>
            <c:numRef>
              <c:f>Hoja1!$C$2:$C$12</c:f>
              <c:numCache>
                <c:formatCode>#,##0</c:formatCode>
                <c:ptCount val="11"/>
                <c:pt idx="0">
                  <c:v>22000</c:v>
                </c:pt>
                <c:pt idx="1">
                  <c:v>24000</c:v>
                </c:pt>
                <c:pt idx="2">
                  <c:v>30000</c:v>
                </c:pt>
                <c:pt idx="3">
                  <c:v>40000</c:v>
                </c:pt>
                <c:pt idx="4">
                  <c:v>42000</c:v>
                </c:pt>
                <c:pt idx="5">
                  <c:v>46000</c:v>
                </c:pt>
                <c:pt idx="6">
                  <c:v>50000</c:v>
                </c:pt>
                <c:pt idx="7">
                  <c:v>60000</c:v>
                </c:pt>
                <c:pt idx="8">
                  <c:v>62000</c:v>
                </c:pt>
              </c:numCache>
            </c:numRef>
          </c:val>
        </c:ser>
        <c:ser>
          <c:idx val="1"/>
          <c:order val="1"/>
          <c:tx>
            <c:strRef>
              <c:f>Hoja1!$D$1</c:f>
              <c:strCache>
                <c:ptCount val="1"/>
                <c:pt idx="0">
                  <c:v>2º GENERACIÓN (1950 - 1993) </c:v>
                </c:pt>
              </c:strCache>
            </c:strRef>
          </c:tx>
          <c:marker>
            <c:symbol val="none"/>
          </c:marker>
          <c:cat>
            <c:numRef>
              <c:f>Hoja1!$B$2:$B$12</c:f>
              <c:numCache>
                <c:formatCode>#,##0</c:formatCode>
                <c:ptCount val="11"/>
                <c:pt idx="0">
                  <c:v>100000</c:v>
                </c:pt>
                <c:pt idx="1">
                  <c:v>90000</c:v>
                </c:pt>
                <c:pt idx="2">
                  <c:v>80000</c:v>
                </c:pt>
                <c:pt idx="3">
                  <c:v>70000</c:v>
                </c:pt>
                <c:pt idx="4">
                  <c:v>60000</c:v>
                </c:pt>
                <c:pt idx="5">
                  <c:v>50000</c:v>
                </c:pt>
                <c:pt idx="6">
                  <c:v>40000</c:v>
                </c:pt>
                <c:pt idx="7">
                  <c:v>30000</c:v>
                </c:pt>
                <c:pt idx="8">
                  <c:v>20000</c:v>
                </c:pt>
                <c:pt idx="9">
                  <c:v>10000</c:v>
                </c:pt>
                <c:pt idx="10">
                  <c:v>0</c:v>
                </c:pt>
              </c:numCache>
            </c:numRef>
          </c:cat>
          <c:val>
            <c:numRef>
              <c:f>Hoja1!$D$2:$D$12</c:f>
              <c:numCache>
                <c:formatCode>#,##0</c:formatCode>
                <c:ptCount val="11"/>
                <c:pt idx="0">
                  <c:v>60000</c:v>
                </c:pt>
                <c:pt idx="1">
                  <c:v>55000</c:v>
                </c:pt>
                <c:pt idx="2">
                  <c:v>50000</c:v>
                </c:pt>
                <c:pt idx="3">
                  <c:v>30000</c:v>
                </c:pt>
                <c:pt idx="4">
                  <c:v>20000</c:v>
                </c:pt>
                <c:pt idx="5">
                  <c:v>15000</c:v>
                </c:pt>
                <c:pt idx="6">
                  <c:v>18000</c:v>
                </c:pt>
                <c:pt idx="7">
                  <c:v>23000</c:v>
                </c:pt>
                <c:pt idx="8">
                  <c:v>35000</c:v>
                </c:pt>
              </c:numCache>
            </c:numRef>
          </c:val>
        </c:ser>
        <c:ser>
          <c:idx val="2"/>
          <c:order val="2"/>
          <c:tx>
            <c:strRef>
              <c:f>Hoja1!$E$1</c:f>
              <c:strCache>
                <c:ptCount val="1"/>
                <c:pt idx="0">
                  <c:v>3º GENERACIÓN (1993- ACTUALIDAD)</c:v>
                </c:pt>
              </c:strCache>
            </c:strRef>
          </c:tx>
          <c:marker>
            <c:symbol val="none"/>
          </c:marker>
          <c:cat>
            <c:numRef>
              <c:f>Hoja1!$B$2:$B$12</c:f>
              <c:numCache>
                <c:formatCode>#,##0</c:formatCode>
                <c:ptCount val="11"/>
                <c:pt idx="0">
                  <c:v>100000</c:v>
                </c:pt>
                <c:pt idx="1">
                  <c:v>90000</c:v>
                </c:pt>
                <c:pt idx="2">
                  <c:v>80000</c:v>
                </c:pt>
                <c:pt idx="3">
                  <c:v>70000</c:v>
                </c:pt>
                <c:pt idx="4">
                  <c:v>60000</c:v>
                </c:pt>
                <c:pt idx="5">
                  <c:v>50000</c:v>
                </c:pt>
                <c:pt idx="6">
                  <c:v>40000</c:v>
                </c:pt>
                <c:pt idx="7">
                  <c:v>30000</c:v>
                </c:pt>
                <c:pt idx="8">
                  <c:v>20000</c:v>
                </c:pt>
                <c:pt idx="9">
                  <c:v>10000</c:v>
                </c:pt>
                <c:pt idx="10">
                  <c:v>0</c:v>
                </c:pt>
              </c:numCache>
            </c:numRef>
          </c:cat>
          <c:val>
            <c:numRef>
              <c:f>Hoja1!$E$2:$E$12</c:f>
              <c:numCache>
                <c:formatCode>#,##0</c:formatCode>
                <c:ptCount val="11"/>
                <c:pt idx="0">
                  <c:v>35000</c:v>
                </c:pt>
                <c:pt idx="1">
                  <c:v>45000</c:v>
                </c:pt>
                <c:pt idx="2">
                  <c:v>50000</c:v>
                </c:pt>
                <c:pt idx="3">
                  <c:v>55000</c:v>
                </c:pt>
                <c:pt idx="4">
                  <c:v>60000</c:v>
                </c:pt>
                <c:pt idx="5">
                  <c:v>65000</c:v>
                </c:pt>
                <c:pt idx="6">
                  <c:v>68000</c:v>
                </c:pt>
                <c:pt idx="7">
                  <c:v>70000</c:v>
                </c:pt>
                <c:pt idx="8">
                  <c:v>78000</c:v>
                </c:pt>
              </c:numCache>
            </c:numRef>
          </c:val>
        </c:ser>
        <c:marker val="1"/>
        <c:axId val="23990656"/>
        <c:axId val="23992960"/>
      </c:lineChart>
      <c:catAx>
        <c:axId val="23990656"/>
        <c:scaling>
          <c:orientation val="minMax"/>
        </c:scaling>
        <c:delete val="1"/>
        <c:axPos val="b"/>
        <c:numFmt formatCode="#,##0" sourceLinked="1"/>
        <c:majorTickMark val="none"/>
        <c:tickLblPos val="nextTo"/>
        <c:crossAx val="23992960"/>
        <c:crosses val="autoZero"/>
        <c:auto val="1"/>
        <c:lblAlgn val="ctr"/>
        <c:lblOffset val="100"/>
      </c:catAx>
      <c:valAx>
        <c:axId val="23992960"/>
        <c:scaling>
          <c:orientation val="minMax"/>
        </c:scaling>
        <c:axPos val="l"/>
        <c:majorGridlines/>
        <c:title>
          <c:tx>
            <c:rich>
              <a:bodyPr/>
              <a:lstStyle/>
              <a:p>
                <a:pPr>
                  <a:defRPr/>
                </a:pPr>
                <a:r>
                  <a:rPr lang="en-US" b="1" dirty="0">
                    <a:latin typeface="Comic Sans MS" pitchFamily="66" charset="0"/>
                  </a:rPr>
                  <a:t>VENTA</a:t>
                </a:r>
                <a:r>
                  <a:rPr lang="en-US" dirty="0">
                    <a:latin typeface="Comic Sans MS" pitchFamily="66" charset="0"/>
                  </a:rPr>
                  <a:t>S</a:t>
                </a:r>
              </a:p>
            </c:rich>
          </c:tx>
          <c:layout>
            <c:manualLayout>
              <c:xMode val="edge"/>
              <c:yMode val="edge"/>
              <c:x val="1.920814537587422E-2"/>
              <c:y val="0.46101222003631959"/>
            </c:manualLayout>
          </c:layout>
        </c:title>
        <c:numFmt formatCode="#,##0" sourceLinked="1"/>
        <c:majorTickMark val="none"/>
        <c:tickLblPos val="nextTo"/>
        <c:crossAx val="23990656"/>
        <c:crosses val="autoZero"/>
        <c:crossBetween val="between"/>
      </c:valAx>
    </c:plotArea>
    <c:legend>
      <c:legendPos val="r"/>
      <c:layout>
        <c:manualLayout>
          <c:xMode val="edge"/>
          <c:yMode val="edge"/>
          <c:x val="0.67044924538046324"/>
          <c:y val="0.39075410487288276"/>
          <c:w val="0.29550843969447288"/>
          <c:h val="0.3041067645278473"/>
        </c:manualLayout>
      </c:layout>
    </c:legend>
    <c:plotVisOnly val="1"/>
  </c:chart>
  <c:spPr>
    <a:solidFill>
      <a:schemeClr val="tx2">
        <a:lumMod val="60000"/>
        <a:lumOff val="40000"/>
      </a:schemeClr>
    </a:solidFill>
  </c:spPr>
  <c:externalData r:id="rId1"/>
</c:chartSpace>
</file>

<file path=ppt/diagrams/_rels/data1.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slide" Target="../slides/slide8.xml"/><Relationship Id="rId1" Type="http://schemas.openxmlformats.org/officeDocument/2006/relationships/slide" Target="../slides/slide1.xml"/><Relationship Id="rId4" Type="http://schemas.openxmlformats.org/officeDocument/2006/relationships/slide" Target="../slides/slide12.xml"/></Relationships>
</file>

<file path=ppt/diagrams/_rels/data2.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8.xml"/><Relationship Id="rId1" Type="http://schemas.openxmlformats.org/officeDocument/2006/relationships/slide" Target="../slides/slide14.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4DDAA2-6A1D-41C0-A7F7-20D91D9DD4D9}" type="doc">
      <dgm:prSet loTypeId="urn:microsoft.com/office/officeart/2005/8/layout/pyramid1" loCatId="pyramid" qsTypeId="urn:microsoft.com/office/officeart/2005/8/quickstyle/simple1" qsCatId="simple" csTypeId="urn:microsoft.com/office/officeart/2005/8/colors/colorful5" csCatId="colorful" phldr="1"/>
      <dgm:spPr/>
    </dgm:pt>
    <dgm:pt modelId="{A460D09D-8E1B-480B-B82A-A23D51FBE2D8}">
      <dgm:prSet phldrT="[Texto]" custT="1"/>
      <dgm:spPr/>
      <dgm:t>
        <a:bodyPr/>
        <a:lstStyle/>
        <a:p>
          <a:r>
            <a:rPr lang="es-ES" sz="2000" dirty="0" smtClean="0">
              <a:latin typeface="Comic Sans MS" pitchFamily="66" charset="0"/>
              <a:hlinkClick xmlns:r="http://schemas.openxmlformats.org/officeDocument/2006/relationships" r:id="rId1" action="ppaction://hlinksldjump"/>
            </a:rPr>
            <a:t>HISTORIA</a:t>
          </a:r>
          <a:endParaRPr lang="es-ES" sz="2000" dirty="0">
            <a:latin typeface="Comic Sans MS" pitchFamily="66" charset="0"/>
          </a:endParaRPr>
        </a:p>
      </dgm:t>
    </dgm:pt>
    <dgm:pt modelId="{21AA0241-A582-4477-8A41-870ED8A444F4}" type="parTrans" cxnId="{15D7567F-96A1-4014-B469-183B159F231F}">
      <dgm:prSet/>
      <dgm:spPr/>
      <dgm:t>
        <a:bodyPr/>
        <a:lstStyle/>
        <a:p>
          <a:endParaRPr lang="es-ES"/>
        </a:p>
      </dgm:t>
    </dgm:pt>
    <dgm:pt modelId="{0361AAF1-7728-4747-88CA-44BDCB934337}" type="sibTrans" cxnId="{15D7567F-96A1-4014-B469-183B159F231F}">
      <dgm:prSet/>
      <dgm:spPr/>
      <dgm:t>
        <a:bodyPr/>
        <a:lstStyle/>
        <a:p>
          <a:endParaRPr lang="es-ES"/>
        </a:p>
      </dgm:t>
    </dgm:pt>
    <dgm:pt modelId="{EB570E77-097C-4104-BB78-5B30B7805A2F}">
      <dgm:prSet phldrT="[Texto]"/>
      <dgm:spPr/>
      <dgm:t>
        <a:bodyPr/>
        <a:lstStyle/>
        <a:p>
          <a:r>
            <a:rPr lang="es-ES" dirty="0" smtClean="0">
              <a:hlinkClick xmlns:r="http://schemas.openxmlformats.org/officeDocument/2006/relationships" r:id="rId2" action="ppaction://hlinksldjump"/>
            </a:rPr>
            <a:t>ACTIVIDAD</a:t>
          </a:r>
          <a:endParaRPr lang="es-ES" dirty="0"/>
        </a:p>
      </dgm:t>
    </dgm:pt>
    <dgm:pt modelId="{0EA793DA-74E4-425D-A1E0-E1E14425124F}" type="parTrans" cxnId="{45ECFEFB-1B86-4C2B-BE91-1D6915F824B0}">
      <dgm:prSet/>
      <dgm:spPr/>
      <dgm:t>
        <a:bodyPr/>
        <a:lstStyle/>
        <a:p>
          <a:endParaRPr lang="es-ES"/>
        </a:p>
      </dgm:t>
    </dgm:pt>
    <dgm:pt modelId="{AFBFFEA7-47BA-47E2-AACA-F948EE5AB5EF}" type="sibTrans" cxnId="{45ECFEFB-1B86-4C2B-BE91-1D6915F824B0}">
      <dgm:prSet/>
      <dgm:spPr/>
      <dgm:t>
        <a:bodyPr/>
        <a:lstStyle/>
        <a:p>
          <a:endParaRPr lang="es-ES"/>
        </a:p>
      </dgm:t>
    </dgm:pt>
    <dgm:pt modelId="{DED0C329-5984-4113-8C73-5FB74668AC99}">
      <dgm:prSet phldrT="[Texto]"/>
      <dgm:spPr/>
      <dgm:t>
        <a:bodyPr/>
        <a:lstStyle/>
        <a:p>
          <a:r>
            <a:rPr lang="es-ES" dirty="0" smtClean="0">
              <a:hlinkClick xmlns:r="http://schemas.openxmlformats.org/officeDocument/2006/relationships" r:id="rId3" action="ppaction://hlinksldjump"/>
            </a:rPr>
            <a:t>CARACTERISTICAS</a:t>
          </a:r>
        </a:p>
        <a:p>
          <a:r>
            <a:rPr lang="es-ES" dirty="0" smtClean="0">
              <a:hlinkClick xmlns:r="http://schemas.openxmlformats.org/officeDocument/2006/relationships" r:id="rId3" action="ppaction://hlinksldjump"/>
            </a:rPr>
            <a:t>GENERALES</a:t>
          </a:r>
          <a:endParaRPr lang="es-ES" dirty="0" smtClean="0"/>
        </a:p>
      </dgm:t>
    </dgm:pt>
    <dgm:pt modelId="{E264E9CA-2D3A-4B1E-B908-9A71C2B5A184}" type="parTrans" cxnId="{3282BE1B-B512-444A-BE37-EEEE50A266D9}">
      <dgm:prSet/>
      <dgm:spPr/>
      <dgm:t>
        <a:bodyPr/>
        <a:lstStyle/>
        <a:p>
          <a:endParaRPr lang="es-ES"/>
        </a:p>
      </dgm:t>
    </dgm:pt>
    <dgm:pt modelId="{A6AD700B-8FDE-45DB-8B1B-38D3BE4FB64C}" type="sibTrans" cxnId="{3282BE1B-B512-444A-BE37-EEEE50A266D9}">
      <dgm:prSet/>
      <dgm:spPr/>
      <dgm:t>
        <a:bodyPr/>
        <a:lstStyle/>
        <a:p>
          <a:endParaRPr lang="es-ES"/>
        </a:p>
      </dgm:t>
    </dgm:pt>
    <dgm:pt modelId="{AA1DC1DD-8E77-49FE-B1E2-F1A85FE2B63A}">
      <dgm:prSet phldrT="[Texto]"/>
      <dgm:spPr/>
      <dgm:t>
        <a:bodyPr/>
        <a:lstStyle/>
        <a:p>
          <a:r>
            <a:rPr lang="es-ES" dirty="0" smtClean="0">
              <a:hlinkClick xmlns:r="http://schemas.openxmlformats.org/officeDocument/2006/relationships" r:id="rId4" action="ppaction://hlinksldjump"/>
            </a:rPr>
            <a:t>OBJETIVOS</a:t>
          </a:r>
          <a:endParaRPr lang="es-ES" dirty="0" smtClean="0"/>
        </a:p>
      </dgm:t>
    </dgm:pt>
    <dgm:pt modelId="{AF2AEB41-B8AC-48DF-9D19-DA34A9BB1A95}" type="parTrans" cxnId="{A7E5EA60-C451-4E25-BA49-AE91B0CFE665}">
      <dgm:prSet/>
      <dgm:spPr/>
      <dgm:t>
        <a:bodyPr/>
        <a:lstStyle/>
        <a:p>
          <a:endParaRPr lang="es-ES"/>
        </a:p>
      </dgm:t>
    </dgm:pt>
    <dgm:pt modelId="{B4036659-1667-4713-9832-6A64E2906926}" type="sibTrans" cxnId="{A7E5EA60-C451-4E25-BA49-AE91B0CFE665}">
      <dgm:prSet/>
      <dgm:spPr/>
      <dgm:t>
        <a:bodyPr/>
        <a:lstStyle/>
        <a:p>
          <a:endParaRPr lang="es-ES"/>
        </a:p>
      </dgm:t>
    </dgm:pt>
    <dgm:pt modelId="{57D01580-73CF-4072-A8E4-CFDDC44D2490}" type="pres">
      <dgm:prSet presAssocID="{1C4DDAA2-6A1D-41C0-A7F7-20D91D9DD4D9}" presName="Name0" presStyleCnt="0">
        <dgm:presLayoutVars>
          <dgm:dir/>
          <dgm:animLvl val="lvl"/>
          <dgm:resizeHandles val="exact"/>
        </dgm:presLayoutVars>
      </dgm:prSet>
      <dgm:spPr/>
    </dgm:pt>
    <dgm:pt modelId="{61BED0E4-8F38-4DED-8134-96F0DCCEC366}" type="pres">
      <dgm:prSet presAssocID="{A460D09D-8E1B-480B-B82A-A23D51FBE2D8}" presName="Name8" presStyleCnt="0"/>
      <dgm:spPr/>
    </dgm:pt>
    <dgm:pt modelId="{1CB1E72A-A55D-453C-9607-1A67B561DA68}" type="pres">
      <dgm:prSet presAssocID="{A460D09D-8E1B-480B-B82A-A23D51FBE2D8}" presName="level" presStyleLbl="node1" presStyleIdx="0" presStyleCnt="4" custScaleX="112821">
        <dgm:presLayoutVars>
          <dgm:chMax val="1"/>
          <dgm:bulletEnabled val="1"/>
        </dgm:presLayoutVars>
      </dgm:prSet>
      <dgm:spPr/>
      <dgm:t>
        <a:bodyPr/>
        <a:lstStyle/>
        <a:p>
          <a:endParaRPr lang="es-ES"/>
        </a:p>
      </dgm:t>
    </dgm:pt>
    <dgm:pt modelId="{C5B2C71B-1C7F-41DF-A522-705AE6C21936}" type="pres">
      <dgm:prSet presAssocID="{A460D09D-8E1B-480B-B82A-A23D51FBE2D8}" presName="levelTx" presStyleLbl="revTx" presStyleIdx="0" presStyleCnt="0">
        <dgm:presLayoutVars>
          <dgm:chMax val="1"/>
          <dgm:bulletEnabled val="1"/>
        </dgm:presLayoutVars>
      </dgm:prSet>
      <dgm:spPr/>
      <dgm:t>
        <a:bodyPr/>
        <a:lstStyle/>
        <a:p>
          <a:endParaRPr lang="es-ES"/>
        </a:p>
      </dgm:t>
    </dgm:pt>
    <dgm:pt modelId="{4C5C36B1-7A73-453C-9607-CB49683DDB17}" type="pres">
      <dgm:prSet presAssocID="{EB570E77-097C-4104-BB78-5B30B7805A2F}" presName="Name8" presStyleCnt="0"/>
      <dgm:spPr/>
    </dgm:pt>
    <dgm:pt modelId="{BF98D093-25D7-415B-A058-1D7563CA6F29}" type="pres">
      <dgm:prSet presAssocID="{EB570E77-097C-4104-BB78-5B30B7805A2F}" presName="level" presStyleLbl="node1" presStyleIdx="1" presStyleCnt="4" custScaleX="107692">
        <dgm:presLayoutVars>
          <dgm:chMax val="1"/>
          <dgm:bulletEnabled val="1"/>
        </dgm:presLayoutVars>
      </dgm:prSet>
      <dgm:spPr/>
      <dgm:t>
        <a:bodyPr/>
        <a:lstStyle/>
        <a:p>
          <a:endParaRPr lang="es-ES"/>
        </a:p>
      </dgm:t>
    </dgm:pt>
    <dgm:pt modelId="{996F41DC-29BF-47B6-8EC1-3C84983D0819}" type="pres">
      <dgm:prSet presAssocID="{EB570E77-097C-4104-BB78-5B30B7805A2F}" presName="levelTx" presStyleLbl="revTx" presStyleIdx="0" presStyleCnt="0">
        <dgm:presLayoutVars>
          <dgm:chMax val="1"/>
          <dgm:bulletEnabled val="1"/>
        </dgm:presLayoutVars>
      </dgm:prSet>
      <dgm:spPr/>
      <dgm:t>
        <a:bodyPr/>
        <a:lstStyle/>
        <a:p>
          <a:endParaRPr lang="es-ES"/>
        </a:p>
      </dgm:t>
    </dgm:pt>
    <dgm:pt modelId="{F8E3B225-ED5E-4085-955C-CC1B69E493CC}" type="pres">
      <dgm:prSet presAssocID="{DED0C329-5984-4113-8C73-5FB74668AC99}" presName="Name8" presStyleCnt="0"/>
      <dgm:spPr/>
    </dgm:pt>
    <dgm:pt modelId="{F031A565-CFB5-4CE6-8FBA-73D8255BEABA}" type="pres">
      <dgm:prSet presAssocID="{DED0C329-5984-4113-8C73-5FB74668AC99}" presName="level" presStyleLbl="node1" presStyleIdx="2" presStyleCnt="4" custScaleX="105983">
        <dgm:presLayoutVars>
          <dgm:chMax val="1"/>
          <dgm:bulletEnabled val="1"/>
        </dgm:presLayoutVars>
      </dgm:prSet>
      <dgm:spPr/>
      <dgm:t>
        <a:bodyPr/>
        <a:lstStyle/>
        <a:p>
          <a:endParaRPr lang="es-ES"/>
        </a:p>
      </dgm:t>
    </dgm:pt>
    <dgm:pt modelId="{8AF95C94-A95B-4268-B338-F3E27E62CCCC}" type="pres">
      <dgm:prSet presAssocID="{DED0C329-5984-4113-8C73-5FB74668AC99}" presName="levelTx" presStyleLbl="revTx" presStyleIdx="0" presStyleCnt="0">
        <dgm:presLayoutVars>
          <dgm:chMax val="1"/>
          <dgm:bulletEnabled val="1"/>
        </dgm:presLayoutVars>
      </dgm:prSet>
      <dgm:spPr/>
      <dgm:t>
        <a:bodyPr/>
        <a:lstStyle/>
        <a:p>
          <a:endParaRPr lang="es-ES"/>
        </a:p>
      </dgm:t>
    </dgm:pt>
    <dgm:pt modelId="{C877CD86-9FEA-4AEF-A403-3C2B167BE285}" type="pres">
      <dgm:prSet presAssocID="{AA1DC1DD-8E77-49FE-B1E2-F1A85FE2B63A}" presName="Name8" presStyleCnt="0"/>
      <dgm:spPr/>
    </dgm:pt>
    <dgm:pt modelId="{DFB6D06A-4F62-4131-93EA-3CDCE906A5B9}" type="pres">
      <dgm:prSet presAssocID="{AA1DC1DD-8E77-49FE-B1E2-F1A85FE2B63A}" presName="level" presStyleLbl="node1" presStyleIdx="3" presStyleCnt="4" custLinFactNeighborX="-2410" custLinFactNeighborY="1887">
        <dgm:presLayoutVars>
          <dgm:chMax val="1"/>
          <dgm:bulletEnabled val="1"/>
        </dgm:presLayoutVars>
      </dgm:prSet>
      <dgm:spPr/>
      <dgm:t>
        <a:bodyPr/>
        <a:lstStyle/>
        <a:p>
          <a:endParaRPr lang="es-ES"/>
        </a:p>
      </dgm:t>
    </dgm:pt>
    <dgm:pt modelId="{9445A517-775A-4C98-9078-7C529FA62102}" type="pres">
      <dgm:prSet presAssocID="{AA1DC1DD-8E77-49FE-B1E2-F1A85FE2B63A}" presName="levelTx" presStyleLbl="revTx" presStyleIdx="0" presStyleCnt="0">
        <dgm:presLayoutVars>
          <dgm:chMax val="1"/>
          <dgm:bulletEnabled val="1"/>
        </dgm:presLayoutVars>
      </dgm:prSet>
      <dgm:spPr/>
      <dgm:t>
        <a:bodyPr/>
        <a:lstStyle/>
        <a:p>
          <a:endParaRPr lang="es-ES"/>
        </a:p>
      </dgm:t>
    </dgm:pt>
  </dgm:ptLst>
  <dgm:cxnLst>
    <dgm:cxn modelId="{5EFA0B96-2BAE-4C7C-A003-72847C123DF9}" type="presOf" srcId="{EB570E77-097C-4104-BB78-5B30B7805A2F}" destId="{BF98D093-25D7-415B-A058-1D7563CA6F29}" srcOrd="0" destOrd="0" presId="urn:microsoft.com/office/officeart/2005/8/layout/pyramid1"/>
    <dgm:cxn modelId="{297D9485-70F9-4131-9459-57084054B5A2}" type="presOf" srcId="{DED0C329-5984-4113-8C73-5FB74668AC99}" destId="{8AF95C94-A95B-4268-B338-F3E27E62CCCC}" srcOrd="1" destOrd="0" presId="urn:microsoft.com/office/officeart/2005/8/layout/pyramid1"/>
    <dgm:cxn modelId="{0974B441-0058-4D20-BCE9-7DD1E0E94E76}" type="presOf" srcId="{DED0C329-5984-4113-8C73-5FB74668AC99}" destId="{F031A565-CFB5-4CE6-8FBA-73D8255BEABA}" srcOrd="0" destOrd="0" presId="urn:microsoft.com/office/officeart/2005/8/layout/pyramid1"/>
    <dgm:cxn modelId="{A7E5EA60-C451-4E25-BA49-AE91B0CFE665}" srcId="{1C4DDAA2-6A1D-41C0-A7F7-20D91D9DD4D9}" destId="{AA1DC1DD-8E77-49FE-B1E2-F1A85FE2B63A}" srcOrd="3" destOrd="0" parTransId="{AF2AEB41-B8AC-48DF-9D19-DA34A9BB1A95}" sibTransId="{B4036659-1667-4713-9832-6A64E2906926}"/>
    <dgm:cxn modelId="{7C7492A9-7A50-4727-BF24-6D243064F449}" type="presOf" srcId="{A460D09D-8E1B-480B-B82A-A23D51FBE2D8}" destId="{1CB1E72A-A55D-453C-9607-1A67B561DA68}" srcOrd="0" destOrd="0" presId="urn:microsoft.com/office/officeart/2005/8/layout/pyramid1"/>
    <dgm:cxn modelId="{45ECFEFB-1B86-4C2B-BE91-1D6915F824B0}" srcId="{1C4DDAA2-6A1D-41C0-A7F7-20D91D9DD4D9}" destId="{EB570E77-097C-4104-BB78-5B30B7805A2F}" srcOrd="1" destOrd="0" parTransId="{0EA793DA-74E4-425D-A1E0-E1E14425124F}" sibTransId="{AFBFFEA7-47BA-47E2-AACA-F948EE5AB5EF}"/>
    <dgm:cxn modelId="{51C8670E-4962-452C-BC55-A3B9006E4EEE}" type="presOf" srcId="{EB570E77-097C-4104-BB78-5B30B7805A2F}" destId="{996F41DC-29BF-47B6-8EC1-3C84983D0819}" srcOrd="1" destOrd="0" presId="urn:microsoft.com/office/officeart/2005/8/layout/pyramid1"/>
    <dgm:cxn modelId="{15D7567F-96A1-4014-B469-183B159F231F}" srcId="{1C4DDAA2-6A1D-41C0-A7F7-20D91D9DD4D9}" destId="{A460D09D-8E1B-480B-B82A-A23D51FBE2D8}" srcOrd="0" destOrd="0" parTransId="{21AA0241-A582-4477-8A41-870ED8A444F4}" sibTransId="{0361AAF1-7728-4747-88CA-44BDCB934337}"/>
    <dgm:cxn modelId="{F72789AB-AE45-4A2B-833B-ACF470E2337B}" type="presOf" srcId="{A460D09D-8E1B-480B-B82A-A23D51FBE2D8}" destId="{C5B2C71B-1C7F-41DF-A522-705AE6C21936}" srcOrd="1" destOrd="0" presId="urn:microsoft.com/office/officeart/2005/8/layout/pyramid1"/>
    <dgm:cxn modelId="{3282BE1B-B512-444A-BE37-EEEE50A266D9}" srcId="{1C4DDAA2-6A1D-41C0-A7F7-20D91D9DD4D9}" destId="{DED0C329-5984-4113-8C73-5FB74668AC99}" srcOrd="2" destOrd="0" parTransId="{E264E9CA-2D3A-4B1E-B908-9A71C2B5A184}" sibTransId="{A6AD700B-8FDE-45DB-8B1B-38D3BE4FB64C}"/>
    <dgm:cxn modelId="{128394CD-0935-43E1-A206-EB5496B207AB}" type="presOf" srcId="{1C4DDAA2-6A1D-41C0-A7F7-20D91D9DD4D9}" destId="{57D01580-73CF-4072-A8E4-CFDDC44D2490}" srcOrd="0" destOrd="0" presId="urn:microsoft.com/office/officeart/2005/8/layout/pyramid1"/>
    <dgm:cxn modelId="{31971BDB-8832-4121-8A68-DD4988C1E5C3}" type="presOf" srcId="{AA1DC1DD-8E77-49FE-B1E2-F1A85FE2B63A}" destId="{DFB6D06A-4F62-4131-93EA-3CDCE906A5B9}" srcOrd="0" destOrd="0" presId="urn:microsoft.com/office/officeart/2005/8/layout/pyramid1"/>
    <dgm:cxn modelId="{7EA8780F-097F-48AA-B5E3-B0A110A621BE}" type="presOf" srcId="{AA1DC1DD-8E77-49FE-B1E2-F1A85FE2B63A}" destId="{9445A517-775A-4C98-9078-7C529FA62102}" srcOrd="1" destOrd="0" presId="urn:microsoft.com/office/officeart/2005/8/layout/pyramid1"/>
    <dgm:cxn modelId="{D3491BC4-E791-48E9-A2B4-FCBA43A4D9A5}" type="presParOf" srcId="{57D01580-73CF-4072-A8E4-CFDDC44D2490}" destId="{61BED0E4-8F38-4DED-8134-96F0DCCEC366}" srcOrd="0" destOrd="0" presId="urn:microsoft.com/office/officeart/2005/8/layout/pyramid1"/>
    <dgm:cxn modelId="{4CC9A37D-BD05-4FDF-94AE-3B864E3280E7}" type="presParOf" srcId="{61BED0E4-8F38-4DED-8134-96F0DCCEC366}" destId="{1CB1E72A-A55D-453C-9607-1A67B561DA68}" srcOrd="0" destOrd="0" presId="urn:microsoft.com/office/officeart/2005/8/layout/pyramid1"/>
    <dgm:cxn modelId="{DF875298-D23C-4CBF-96AD-13A3BBC2799A}" type="presParOf" srcId="{61BED0E4-8F38-4DED-8134-96F0DCCEC366}" destId="{C5B2C71B-1C7F-41DF-A522-705AE6C21936}" srcOrd="1" destOrd="0" presId="urn:microsoft.com/office/officeart/2005/8/layout/pyramid1"/>
    <dgm:cxn modelId="{F117D529-2F09-43F0-B676-9A062C8D2104}" type="presParOf" srcId="{57D01580-73CF-4072-A8E4-CFDDC44D2490}" destId="{4C5C36B1-7A73-453C-9607-CB49683DDB17}" srcOrd="1" destOrd="0" presId="urn:microsoft.com/office/officeart/2005/8/layout/pyramid1"/>
    <dgm:cxn modelId="{9A9B9547-97D5-4C7A-B9AD-B59A49B62C59}" type="presParOf" srcId="{4C5C36B1-7A73-453C-9607-CB49683DDB17}" destId="{BF98D093-25D7-415B-A058-1D7563CA6F29}" srcOrd="0" destOrd="0" presId="urn:microsoft.com/office/officeart/2005/8/layout/pyramid1"/>
    <dgm:cxn modelId="{E41BA5DE-C650-4DD8-A214-C720358585AE}" type="presParOf" srcId="{4C5C36B1-7A73-453C-9607-CB49683DDB17}" destId="{996F41DC-29BF-47B6-8EC1-3C84983D0819}" srcOrd="1" destOrd="0" presId="urn:microsoft.com/office/officeart/2005/8/layout/pyramid1"/>
    <dgm:cxn modelId="{697D4B8D-D3BB-4262-9794-0E0C9FF8CA74}" type="presParOf" srcId="{57D01580-73CF-4072-A8E4-CFDDC44D2490}" destId="{F8E3B225-ED5E-4085-955C-CC1B69E493CC}" srcOrd="2" destOrd="0" presId="urn:microsoft.com/office/officeart/2005/8/layout/pyramid1"/>
    <dgm:cxn modelId="{43402F47-BBFB-4A03-B143-813CE961BFE4}" type="presParOf" srcId="{F8E3B225-ED5E-4085-955C-CC1B69E493CC}" destId="{F031A565-CFB5-4CE6-8FBA-73D8255BEABA}" srcOrd="0" destOrd="0" presId="urn:microsoft.com/office/officeart/2005/8/layout/pyramid1"/>
    <dgm:cxn modelId="{BD0B028A-A89A-4645-9AAD-A5FE80C22024}" type="presParOf" srcId="{F8E3B225-ED5E-4085-955C-CC1B69E493CC}" destId="{8AF95C94-A95B-4268-B338-F3E27E62CCCC}" srcOrd="1" destOrd="0" presId="urn:microsoft.com/office/officeart/2005/8/layout/pyramid1"/>
    <dgm:cxn modelId="{388F1E05-2C7C-4088-8D74-2E5392FE91AF}" type="presParOf" srcId="{57D01580-73CF-4072-A8E4-CFDDC44D2490}" destId="{C877CD86-9FEA-4AEF-A403-3C2B167BE285}" srcOrd="3" destOrd="0" presId="urn:microsoft.com/office/officeart/2005/8/layout/pyramid1"/>
    <dgm:cxn modelId="{B654175B-C9EA-4CF0-9661-08A1A8EA5C69}" type="presParOf" srcId="{C877CD86-9FEA-4AEF-A403-3C2B167BE285}" destId="{DFB6D06A-4F62-4131-93EA-3CDCE906A5B9}" srcOrd="0" destOrd="0" presId="urn:microsoft.com/office/officeart/2005/8/layout/pyramid1"/>
    <dgm:cxn modelId="{25B58019-C5F2-4C5B-8671-EBE0F6D0F1CB}" type="presParOf" srcId="{C877CD86-9FEA-4AEF-A403-3C2B167BE285}" destId="{9445A517-775A-4C98-9078-7C529FA62102}" srcOrd="1" destOrd="0" presId="urn:microsoft.com/office/officeart/2005/8/layout/pyramid1"/>
  </dgm:cxnLst>
  <dgm:bg/>
  <dgm:whole/>
</dgm:dataModel>
</file>

<file path=ppt/diagrams/data2.xml><?xml version="1.0" encoding="utf-8"?>
<dgm:dataModel xmlns:dgm="http://schemas.openxmlformats.org/drawingml/2006/diagram" xmlns:a="http://schemas.openxmlformats.org/drawingml/2006/main">
  <dgm:ptLst>
    <dgm:pt modelId="{5179E0AE-F8CB-49CB-B7B4-7BF16ED391EF}" type="doc">
      <dgm:prSet loTypeId="urn:microsoft.com/office/officeart/2005/8/layout/pyramid1" loCatId="pyramid" qsTypeId="urn:microsoft.com/office/officeart/2005/8/quickstyle/simple1" qsCatId="simple" csTypeId="urn:microsoft.com/office/officeart/2005/8/colors/colorful5" csCatId="colorful" phldr="1"/>
      <dgm:spPr/>
    </dgm:pt>
    <dgm:pt modelId="{CD4D91E0-0948-4BF6-B02B-9B85C1EEA52A}">
      <dgm:prSet phldrT="[Texto]" custT="1"/>
      <dgm:spPr/>
      <dgm:t>
        <a:bodyPr/>
        <a:lstStyle/>
        <a:p>
          <a:r>
            <a:rPr lang="es-ES" sz="1200" dirty="0" smtClean="0">
              <a:latin typeface="Comic Sans MS" pitchFamily="66" charset="0"/>
              <a:hlinkClick xmlns:r="http://schemas.openxmlformats.org/officeDocument/2006/relationships" r:id="rId1" action="ppaction://hlinksldjump"/>
            </a:rPr>
            <a:t>DESCRIPCIÓN Y ANALISIS DE VARIOS DE TRABAJO</a:t>
          </a:r>
          <a:endParaRPr lang="es-ES" sz="1200" dirty="0">
            <a:latin typeface="Comic Sans MS" pitchFamily="66" charset="0"/>
          </a:endParaRPr>
        </a:p>
      </dgm:t>
    </dgm:pt>
    <dgm:pt modelId="{0FB27043-30B1-4E74-BDBF-4DC54ECBF427}" type="parTrans" cxnId="{73031E9F-D961-4AA9-A1E0-6DB3AF1A43A9}">
      <dgm:prSet/>
      <dgm:spPr/>
      <dgm:t>
        <a:bodyPr/>
        <a:lstStyle/>
        <a:p>
          <a:endParaRPr lang="es-ES"/>
        </a:p>
      </dgm:t>
    </dgm:pt>
    <dgm:pt modelId="{A73A499E-367D-47A5-A8CC-59F95DEF5168}" type="sibTrans" cxnId="{73031E9F-D961-4AA9-A1E0-6DB3AF1A43A9}">
      <dgm:prSet/>
      <dgm:spPr/>
      <dgm:t>
        <a:bodyPr/>
        <a:lstStyle/>
        <a:p>
          <a:endParaRPr lang="es-ES"/>
        </a:p>
      </dgm:t>
    </dgm:pt>
    <dgm:pt modelId="{3F15624C-FAEE-426D-9D76-D284A11D3697}">
      <dgm:prSet phldrT="[Texto]" custT="1"/>
      <dgm:spPr/>
      <dgm:t>
        <a:bodyPr/>
        <a:lstStyle/>
        <a:p>
          <a:r>
            <a:rPr lang="es-ES" sz="1200" dirty="0" smtClean="0">
              <a:latin typeface="Comic Sans MS" pitchFamily="66" charset="0"/>
            </a:rPr>
            <a:t>ORGANIGRAMA</a:t>
          </a:r>
          <a:endParaRPr lang="es-ES" sz="1200" dirty="0">
            <a:latin typeface="Comic Sans MS" pitchFamily="66" charset="0"/>
          </a:endParaRPr>
        </a:p>
      </dgm:t>
    </dgm:pt>
    <dgm:pt modelId="{D6F87DDC-3A10-42C0-98AE-FDEBDF1FAC7E}" type="parTrans" cxnId="{2CD5E664-34E8-41B6-8E99-41BB6E2C38E1}">
      <dgm:prSet/>
      <dgm:spPr/>
      <dgm:t>
        <a:bodyPr/>
        <a:lstStyle/>
        <a:p>
          <a:endParaRPr lang="es-ES"/>
        </a:p>
      </dgm:t>
    </dgm:pt>
    <dgm:pt modelId="{4DB012E6-83E6-46CE-A211-0701C9CEC58F}" type="sibTrans" cxnId="{2CD5E664-34E8-41B6-8E99-41BB6E2C38E1}">
      <dgm:prSet/>
      <dgm:spPr/>
      <dgm:t>
        <a:bodyPr/>
        <a:lstStyle/>
        <a:p>
          <a:endParaRPr lang="es-ES"/>
        </a:p>
      </dgm:t>
    </dgm:pt>
    <dgm:pt modelId="{9D94EE60-AC9F-4C13-BE71-9BE52F714C91}">
      <dgm:prSet phldrT="[Texto]" custT="1"/>
      <dgm:spPr/>
      <dgm:t>
        <a:bodyPr/>
        <a:lstStyle/>
        <a:p>
          <a:r>
            <a:rPr lang="es-ES" sz="1200" dirty="0" smtClean="0">
              <a:latin typeface="Comic Sans MS" pitchFamily="66" charset="0"/>
            </a:rPr>
            <a:t>ORGANIGRAFO</a:t>
          </a:r>
          <a:endParaRPr lang="es-ES" sz="1200" dirty="0">
            <a:latin typeface="Comic Sans MS" pitchFamily="66" charset="0"/>
          </a:endParaRPr>
        </a:p>
      </dgm:t>
    </dgm:pt>
    <dgm:pt modelId="{C0C0BB6B-FBDE-4ACB-A35F-7FE36A0251CB}" type="parTrans" cxnId="{C7809450-1740-443E-8AB9-0F50558946F7}">
      <dgm:prSet/>
      <dgm:spPr/>
      <dgm:t>
        <a:bodyPr/>
        <a:lstStyle/>
        <a:p>
          <a:endParaRPr lang="es-ES"/>
        </a:p>
      </dgm:t>
    </dgm:pt>
    <dgm:pt modelId="{90BABA9F-9DA7-4C2E-A5DB-27C23C3B46BC}" type="sibTrans" cxnId="{C7809450-1740-443E-8AB9-0F50558946F7}">
      <dgm:prSet/>
      <dgm:spPr/>
      <dgm:t>
        <a:bodyPr/>
        <a:lstStyle/>
        <a:p>
          <a:endParaRPr lang="es-ES"/>
        </a:p>
      </dgm:t>
    </dgm:pt>
    <dgm:pt modelId="{9CB9E0C2-3EA9-4F3E-8566-9DEA376540CC}">
      <dgm:prSet phldrT="[Texto]" custT="1"/>
      <dgm:spPr/>
      <dgm:t>
        <a:bodyPr/>
        <a:lstStyle/>
        <a:p>
          <a:r>
            <a:rPr lang="es-ES" sz="1200" dirty="0" smtClean="0">
              <a:latin typeface="Comic Sans MS" pitchFamily="66" charset="0"/>
            </a:rPr>
            <a:t>MAPA DE PROCESOS</a:t>
          </a:r>
          <a:endParaRPr lang="es-ES" sz="1200" dirty="0">
            <a:latin typeface="Comic Sans MS" pitchFamily="66" charset="0"/>
          </a:endParaRPr>
        </a:p>
      </dgm:t>
    </dgm:pt>
    <dgm:pt modelId="{D8FBED63-A0CA-4E2F-81BA-4A306E1323F0}" type="parTrans" cxnId="{C5A0657B-B00B-4E51-94B0-CF87A8FBA477}">
      <dgm:prSet/>
      <dgm:spPr/>
      <dgm:t>
        <a:bodyPr/>
        <a:lstStyle/>
        <a:p>
          <a:endParaRPr lang="es-ES"/>
        </a:p>
      </dgm:t>
    </dgm:pt>
    <dgm:pt modelId="{D658C463-B461-4F4A-9209-597D125949CF}" type="sibTrans" cxnId="{C5A0657B-B00B-4E51-94B0-CF87A8FBA477}">
      <dgm:prSet/>
      <dgm:spPr/>
      <dgm:t>
        <a:bodyPr/>
        <a:lstStyle/>
        <a:p>
          <a:endParaRPr lang="es-ES"/>
        </a:p>
      </dgm:t>
    </dgm:pt>
    <dgm:pt modelId="{E512A60B-7F9E-47E4-B5AE-81292D065860}">
      <dgm:prSet phldrT="[Texto]" custT="1"/>
      <dgm:spPr/>
      <dgm:t>
        <a:bodyPr/>
        <a:lstStyle/>
        <a:p>
          <a:r>
            <a:rPr lang="es-ES" sz="1200" dirty="0" smtClean="0">
              <a:latin typeface="Comic Sans MS" pitchFamily="66" charset="0"/>
              <a:hlinkClick xmlns:r="http://schemas.openxmlformats.org/officeDocument/2006/relationships" r:id="rId2" action="ppaction://hlinksldjump"/>
            </a:rPr>
            <a:t>ANALISIS DE LA CULTURA Y VALORES DE LA ORGANIZACIÓN</a:t>
          </a:r>
          <a:endParaRPr lang="es-ES" sz="1200" dirty="0">
            <a:latin typeface="Comic Sans MS" pitchFamily="66" charset="0"/>
          </a:endParaRPr>
        </a:p>
      </dgm:t>
    </dgm:pt>
    <dgm:pt modelId="{B2D75E21-5DB8-4018-84F2-6C5880548D54}" type="parTrans" cxnId="{A29D1892-ED1B-4A88-808B-8F12D7C8B767}">
      <dgm:prSet/>
      <dgm:spPr/>
      <dgm:t>
        <a:bodyPr/>
        <a:lstStyle/>
        <a:p>
          <a:endParaRPr lang="es-ES"/>
        </a:p>
      </dgm:t>
    </dgm:pt>
    <dgm:pt modelId="{6CEE7F4F-4811-4E5E-841F-59B3C7739BB2}" type="sibTrans" cxnId="{A29D1892-ED1B-4A88-808B-8F12D7C8B767}">
      <dgm:prSet/>
      <dgm:spPr/>
      <dgm:t>
        <a:bodyPr/>
        <a:lstStyle/>
        <a:p>
          <a:endParaRPr lang="es-ES"/>
        </a:p>
      </dgm:t>
    </dgm:pt>
    <dgm:pt modelId="{374DA3DB-522C-427D-8BA4-1390A2EC6BA7}">
      <dgm:prSet phldrT="[Texto]" custT="1"/>
      <dgm:spPr/>
      <dgm:t>
        <a:bodyPr/>
        <a:lstStyle/>
        <a:p>
          <a:r>
            <a:rPr lang="es-ES" sz="1200" dirty="0" smtClean="0">
              <a:latin typeface="Comic Sans MS" pitchFamily="66" charset="0"/>
              <a:hlinkClick xmlns:r="http://schemas.openxmlformats.org/officeDocument/2006/relationships" r:id="rId3" action="ppaction://hlinksldjump"/>
            </a:rPr>
            <a:t>OUTSOURCING</a:t>
          </a:r>
          <a:endParaRPr lang="es-ES" sz="1200" dirty="0" smtClean="0">
            <a:latin typeface="Comic Sans MS" pitchFamily="66" charset="0"/>
          </a:endParaRPr>
        </a:p>
        <a:p>
          <a:endParaRPr lang="es-ES" sz="1500" dirty="0"/>
        </a:p>
      </dgm:t>
    </dgm:pt>
    <dgm:pt modelId="{A0CC4A21-9607-443F-AE62-77B167C145DB}" type="parTrans" cxnId="{3E667EC9-EA2B-4E93-AF45-34C8785D3ABC}">
      <dgm:prSet/>
      <dgm:spPr/>
      <dgm:t>
        <a:bodyPr/>
        <a:lstStyle/>
        <a:p>
          <a:endParaRPr lang="es-ES"/>
        </a:p>
      </dgm:t>
    </dgm:pt>
    <dgm:pt modelId="{57D4903E-A93E-4977-8D12-DBFDEDFBBD5B}" type="sibTrans" cxnId="{3E667EC9-EA2B-4E93-AF45-34C8785D3ABC}">
      <dgm:prSet/>
      <dgm:spPr/>
      <dgm:t>
        <a:bodyPr/>
        <a:lstStyle/>
        <a:p>
          <a:endParaRPr lang="es-ES"/>
        </a:p>
      </dgm:t>
    </dgm:pt>
    <dgm:pt modelId="{9C71A073-2B9E-4BD1-A3EA-3C9E970C210B}" type="pres">
      <dgm:prSet presAssocID="{5179E0AE-F8CB-49CB-B7B4-7BF16ED391EF}" presName="Name0" presStyleCnt="0">
        <dgm:presLayoutVars>
          <dgm:dir/>
          <dgm:animLvl val="lvl"/>
          <dgm:resizeHandles val="exact"/>
        </dgm:presLayoutVars>
      </dgm:prSet>
      <dgm:spPr/>
    </dgm:pt>
    <dgm:pt modelId="{8B7330D4-4ECB-4080-B717-77219170AA53}" type="pres">
      <dgm:prSet presAssocID="{CD4D91E0-0948-4BF6-B02B-9B85C1EEA52A}" presName="Name8" presStyleCnt="0"/>
      <dgm:spPr/>
    </dgm:pt>
    <dgm:pt modelId="{FCAD60E7-D121-4CF3-B091-F9989A0F5008}" type="pres">
      <dgm:prSet presAssocID="{CD4D91E0-0948-4BF6-B02B-9B85C1EEA52A}" presName="level" presStyleLbl="node1" presStyleIdx="0" presStyleCnt="6" custScaleX="105000" custScaleY="136911">
        <dgm:presLayoutVars>
          <dgm:chMax val="1"/>
          <dgm:bulletEnabled val="1"/>
        </dgm:presLayoutVars>
      </dgm:prSet>
      <dgm:spPr/>
      <dgm:t>
        <a:bodyPr/>
        <a:lstStyle/>
        <a:p>
          <a:endParaRPr lang="es-ES"/>
        </a:p>
      </dgm:t>
    </dgm:pt>
    <dgm:pt modelId="{8470DF79-9E5F-4787-A86B-A13DCB6D2313}" type="pres">
      <dgm:prSet presAssocID="{CD4D91E0-0948-4BF6-B02B-9B85C1EEA52A}" presName="levelTx" presStyleLbl="revTx" presStyleIdx="0" presStyleCnt="0">
        <dgm:presLayoutVars>
          <dgm:chMax val="1"/>
          <dgm:bulletEnabled val="1"/>
        </dgm:presLayoutVars>
      </dgm:prSet>
      <dgm:spPr/>
      <dgm:t>
        <a:bodyPr/>
        <a:lstStyle/>
        <a:p>
          <a:endParaRPr lang="es-ES"/>
        </a:p>
      </dgm:t>
    </dgm:pt>
    <dgm:pt modelId="{96F3ABFF-A23D-4129-A0F5-FD362AB293F2}" type="pres">
      <dgm:prSet presAssocID="{3F15624C-FAEE-426D-9D76-D284A11D3697}" presName="Name8" presStyleCnt="0"/>
      <dgm:spPr/>
    </dgm:pt>
    <dgm:pt modelId="{A5C16EFD-8D31-4537-B900-92772A52457F}" type="pres">
      <dgm:prSet presAssocID="{3F15624C-FAEE-426D-9D76-D284A11D3697}" presName="level" presStyleLbl="node1" presStyleIdx="1" presStyleCnt="6" custLinFactNeighborX="781" custLinFactNeighborY="-392">
        <dgm:presLayoutVars>
          <dgm:chMax val="1"/>
          <dgm:bulletEnabled val="1"/>
        </dgm:presLayoutVars>
      </dgm:prSet>
      <dgm:spPr/>
      <dgm:t>
        <a:bodyPr/>
        <a:lstStyle/>
        <a:p>
          <a:endParaRPr lang="es-ES"/>
        </a:p>
      </dgm:t>
    </dgm:pt>
    <dgm:pt modelId="{CE0E49AB-4899-4C79-A3A1-54C6006DCD9D}" type="pres">
      <dgm:prSet presAssocID="{3F15624C-FAEE-426D-9D76-D284A11D3697}" presName="levelTx" presStyleLbl="revTx" presStyleIdx="0" presStyleCnt="0">
        <dgm:presLayoutVars>
          <dgm:chMax val="1"/>
          <dgm:bulletEnabled val="1"/>
        </dgm:presLayoutVars>
      </dgm:prSet>
      <dgm:spPr/>
      <dgm:t>
        <a:bodyPr/>
        <a:lstStyle/>
        <a:p>
          <a:endParaRPr lang="es-ES"/>
        </a:p>
      </dgm:t>
    </dgm:pt>
    <dgm:pt modelId="{8007D7FA-0DB7-4D2D-A47E-AA25D4D3FEA7}" type="pres">
      <dgm:prSet presAssocID="{9D94EE60-AC9F-4C13-BE71-9BE52F714C91}" presName="Name8" presStyleCnt="0"/>
      <dgm:spPr/>
    </dgm:pt>
    <dgm:pt modelId="{8EA2E660-7F9D-4891-90AE-3B2198393BD0}" type="pres">
      <dgm:prSet presAssocID="{9D94EE60-AC9F-4C13-BE71-9BE52F714C91}" presName="level" presStyleLbl="node1" presStyleIdx="2" presStyleCnt="6">
        <dgm:presLayoutVars>
          <dgm:chMax val="1"/>
          <dgm:bulletEnabled val="1"/>
        </dgm:presLayoutVars>
      </dgm:prSet>
      <dgm:spPr/>
      <dgm:t>
        <a:bodyPr/>
        <a:lstStyle/>
        <a:p>
          <a:endParaRPr lang="es-ES"/>
        </a:p>
      </dgm:t>
    </dgm:pt>
    <dgm:pt modelId="{6A68DE68-1436-4F41-BAFE-B0B3E545AEE6}" type="pres">
      <dgm:prSet presAssocID="{9D94EE60-AC9F-4C13-BE71-9BE52F714C91}" presName="levelTx" presStyleLbl="revTx" presStyleIdx="0" presStyleCnt="0">
        <dgm:presLayoutVars>
          <dgm:chMax val="1"/>
          <dgm:bulletEnabled val="1"/>
        </dgm:presLayoutVars>
      </dgm:prSet>
      <dgm:spPr/>
      <dgm:t>
        <a:bodyPr/>
        <a:lstStyle/>
        <a:p>
          <a:endParaRPr lang="es-ES"/>
        </a:p>
      </dgm:t>
    </dgm:pt>
    <dgm:pt modelId="{587155F8-EE4C-40DC-82DD-E44E88E4F46B}" type="pres">
      <dgm:prSet presAssocID="{9CB9E0C2-3EA9-4F3E-8566-9DEA376540CC}" presName="Name8" presStyleCnt="0"/>
      <dgm:spPr/>
    </dgm:pt>
    <dgm:pt modelId="{49EB6109-784F-4BC6-9690-96287C1CFBD4}" type="pres">
      <dgm:prSet presAssocID="{9CB9E0C2-3EA9-4F3E-8566-9DEA376540CC}" presName="level" presStyleLbl="node1" presStyleIdx="3" presStyleCnt="6">
        <dgm:presLayoutVars>
          <dgm:chMax val="1"/>
          <dgm:bulletEnabled val="1"/>
        </dgm:presLayoutVars>
      </dgm:prSet>
      <dgm:spPr/>
      <dgm:t>
        <a:bodyPr/>
        <a:lstStyle/>
        <a:p>
          <a:endParaRPr lang="es-ES"/>
        </a:p>
      </dgm:t>
    </dgm:pt>
    <dgm:pt modelId="{E22446C6-35FF-4289-9EE7-D36879F3A84E}" type="pres">
      <dgm:prSet presAssocID="{9CB9E0C2-3EA9-4F3E-8566-9DEA376540CC}" presName="levelTx" presStyleLbl="revTx" presStyleIdx="0" presStyleCnt="0">
        <dgm:presLayoutVars>
          <dgm:chMax val="1"/>
          <dgm:bulletEnabled val="1"/>
        </dgm:presLayoutVars>
      </dgm:prSet>
      <dgm:spPr/>
      <dgm:t>
        <a:bodyPr/>
        <a:lstStyle/>
        <a:p>
          <a:endParaRPr lang="es-ES"/>
        </a:p>
      </dgm:t>
    </dgm:pt>
    <dgm:pt modelId="{32E317ED-9515-4AED-B0B7-D8A72A78AD24}" type="pres">
      <dgm:prSet presAssocID="{E512A60B-7F9E-47E4-B5AE-81292D065860}" presName="Name8" presStyleCnt="0"/>
      <dgm:spPr/>
    </dgm:pt>
    <dgm:pt modelId="{4D78FE35-3CE0-44C0-A488-7C16E40CA74F}" type="pres">
      <dgm:prSet presAssocID="{E512A60B-7F9E-47E4-B5AE-81292D065860}" presName="level" presStyleLbl="node1" presStyleIdx="4" presStyleCnt="6">
        <dgm:presLayoutVars>
          <dgm:chMax val="1"/>
          <dgm:bulletEnabled val="1"/>
        </dgm:presLayoutVars>
      </dgm:prSet>
      <dgm:spPr/>
      <dgm:t>
        <a:bodyPr/>
        <a:lstStyle/>
        <a:p>
          <a:endParaRPr lang="es-ES"/>
        </a:p>
      </dgm:t>
    </dgm:pt>
    <dgm:pt modelId="{916597F8-7FD8-4806-8478-44C4016CAAFF}" type="pres">
      <dgm:prSet presAssocID="{E512A60B-7F9E-47E4-B5AE-81292D065860}" presName="levelTx" presStyleLbl="revTx" presStyleIdx="0" presStyleCnt="0">
        <dgm:presLayoutVars>
          <dgm:chMax val="1"/>
          <dgm:bulletEnabled val="1"/>
        </dgm:presLayoutVars>
      </dgm:prSet>
      <dgm:spPr/>
      <dgm:t>
        <a:bodyPr/>
        <a:lstStyle/>
        <a:p>
          <a:endParaRPr lang="es-ES"/>
        </a:p>
      </dgm:t>
    </dgm:pt>
    <dgm:pt modelId="{BCDD7463-930A-4349-BE9B-4B17EC762AA2}" type="pres">
      <dgm:prSet presAssocID="{374DA3DB-522C-427D-8BA4-1390A2EC6BA7}" presName="Name8" presStyleCnt="0"/>
      <dgm:spPr/>
    </dgm:pt>
    <dgm:pt modelId="{DD953C25-1817-4FE9-A929-F63B09FE0903}" type="pres">
      <dgm:prSet presAssocID="{374DA3DB-522C-427D-8BA4-1390A2EC6BA7}" presName="level" presStyleLbl="node1" presStyleIdx="5" presStyleCnt="6" custLinFactNeighborY="15511">
        <dgm:presLayoutVars>
          <dgm:chMax val="1"/>
          <dgm:bulletEnabled val="1"/>
        </dgm:presLayoutVars>
      </dgm:prSet>
      <dgm:spPr/>
      <dgm:t>
        <a:bodyPr/>
        <a:lstStyle/>
        <a:p>
          <a:endParaRPr lang="es-ES"/>
        </a:p>
      </dgm:t>
    </dgm:pt>
    <dgm:pt modelId="{C6A1311D-0C74-42F1-88B9-DCDA9D1916FA}" type="pres">
      <dgm:prSet presAssocID="{374DA3DB-522C-427D-8BA4-1390A2EC6BA7}" presName="levelTx" presStyleLbl="revTx" presStyleIdx="0" presStyleCnt="0">
        <dgm:presLayoutVars>
          <dgm:chMax val="1"/>
          <dgm:bulletEnabled val="1"/>
        </dgm:presLayoutVars>
      </dgm:prSet>
      <dgm:spPr/>
      <dgm:t>
        <a:bodyPr/>
        <a:lstStyle/>
        <a:p>
          <a:endParaRPr lang="es-ES"/>
        </a:p>
      </dgm:t>
    </dgm:pt>
  </dgm:ptLst>
  <dgm:cxnLst>
    <dgm:cxn modelId="{0E39E84F-5979-423A-9F17-06DCEECA10E5}" type="presOf" srcId="{CD4D91E0-0948-4BF6-B02B-9B85C1EEA52A}" destId="{8470DF79-9E5F-4787-A86B-A13DCB6D2313}" srcOrd="1" destOrd="0" presId="urn:microsoft.com/office/officeart/2005/8/layout/pyramid1"/>
    <dgm:cxn modelId="{702BE707-3333-48E1-9949-B7F4BA44B1EE}" type="presOf" srcId="{5179E0AE-F8CB-49CB-B7B4-7BF16ED391EF}" destId="{9C71A073-2B9E-4BD1-A3EA-3C9E970C210B}" srcOrd="0" destOrd="0" presId="urn:microsoft.com/office/officeart/2005/8/layout/pyramid1"/>
    <dgm:cxn modelId="{19D4F516-2C53-4060-83D7-33541F506E85}" type="presOf" srcId="{9CB9E0C2-3EA9-4F3E-8566-9DEA376540CC}" destId="{49EB6109-784F-4BC6-9690-96287C1CFBD4}" srcOrd="0" destOrd="0" presId="urn:microsoft.com/office/officeart/2005/8/layout/pyramid1"/>
    <dgm:cxn modelId="{5C7366C9-105C-4D7F-8591-7756E0F7B829}" type="presOf" srcId="{CD4D91E0-0948-4BF6-B02B-9B85C1EEA52A}" destId="{FCAD60E7-D121-4CF3-B091-F9989A0F5008}" srcOrd="0" destOrd="0" presId="urn:microsoft.com/office/officeart/2005/8/layout/pyramid1"/>
    <dgm:cxn modelId="{4F74D13C-4F4B-4314-81FA-9BD66A206D04}" type="presOf" srcId="{3F15624C-FAEE-426D-9D76-D284A11D3697}" destId="{A5C16EFD-8D31-4537-B900-92772A52457F}" srcOrd="0" destOrd="0" presId="urn:microsoft.com/office/officeart/2005/8/layout/pyramid1"/>
    <dgm:cxn modelId="{2CD5E664-34E8-41B6-8E99-41BB6E2C38E1}" srcId="{5179E0AE-F8CB-49CB-B7B4-7BF16ED391EF}" destId="{3F15624C-FAEE-426D-9D76-D284A11D3697}" srcOrd="1" destOrd="0" parTransId="{D6F87DDC-3A10-42C0-98AE-FDEBDF1FAC7E}" sibTransId="{4DB012E6-83E6-46CE-A211-0701C9CEC58F}"/>
    <dgm:cxn modelId="{807FDD96-B548-42E8-8CAD-924C6DFB814C}" type="presOf" srcId="{9CB9E0C2-3EA9-4F3E-8566-9DEA376540CC}" destId="{E22446C6-35FF-4289-9EE7-D36879F3A84E}" srcOrd="1" destOrd="0" presId="urn:microsoft.com/office/officeart/2005/8/layout/pyramid1"/>
    <dgm:cxn modelId="{73031E9F-D961-4AA9-A1E0-6DB3AF1A43A9}" srcId="{5179E0AE-F8CB-49CB-B7B4-7BF16ED391EF}" destId="{CD4D91E0-0948-4BF6-B02B-9B85C1EEA52A}" srcOrd="0" destOrd="0" parTransId="{0FB27043-30B1-4E74-BDBF-4DC54ECBF427}" sibTransId="{A73A499E-367D-47A5-A8CC-59F95DEF5168}"/>
    <dgm:cxn modelId="{270AE6EB-3895-45FD-B0BF-15F9726F33BB}" type="presOf" srcId="{9D94EE60-AC9F-4C13-BE71-9BE52F714C91}" destId="{6A68DE68-1436-4F41-BAFE-B0B3E545AEE6}" srcOrd="1" destOrd="0" presId="urn:microsoft.com/office/officeart/2005/8/layout/pyramid1"/>
    <dgm:cxn modelId="{0B7B7DC2-3A1C-41B4-87BF-ADC25C25CAA9}" type="presOf" srcId="{374DA3DB-522C-427D-8BA4-1390A2EC6BA7}" destId="{C6A1311D-0C74-42F1-88B9-DCDA9D1916FA}" srcOrd="1" destOrd="0" presId="urn:microsoft.com/office/officeart/2005/8/layout/pyramid1"/>
    <dgm:cxn modelId="{A29D1892-ED1B-4A88-808B-8F12D7C8B767}" srcId="{5179E0AE-F8CB-49CB-B7B4-7BF16ED391EF}" destId="{E512A60B-7F9E-47E4-B5AE-81292D065860}" srcOrd="4" destOrd="0" parTransId="{B2D75E21-5DB8-4018-84F2-6C5880548D54}" sibTransId="{6CEE7F4F-4811-4E5E-841F-59B3C7739BB2}"/>
    <dgm:cxn modelId="{094F3CEB-5CA2-49F5-B99E-88CBFC8E3C52}" type="presOf" srcId="{3F15624C-FAEE-426D-9D76-D284A11D3697}" destId="{CE0E49AB-4899-4C79-A3A1-54C6006DCD9D}" srcOrd="1" destOrd="0" presId="urn:microsoft.com/office/officeart/2005/8/layout/pyramid1"/>
    <dgm:cxn modelId="{3E667EC9-EA2B-4E93-AF45-34C8785D3ABC}" srcId="{5179E0AE-F8CB-49CB-B7B4-7BF16ED391EF}" destId="{374DA3DB-522C-427D-8BA4-1390A2EC6BA7}" srcOrd="5" destOrd="0" parTransId="{A0CC4A21-9607-443F-AE62-77B167C145DB}" sibTransId="{57D4903E-A93E-4977-8D12-DBFDEDFBBD5B}"/>
    <dgm:cxn modelId="{EFAC15C1-655D-4B38-B8E9-A8964CEB9EEF}" type="presOf" srcId="{374DA3DB-522C-427D-8BA4-1390A2EC6BA7}" destId="{DD953C25-1817-4FE9-A929-F63B09FE0903}" srcOrd="0" destOrd="0" presId="urn:microsoft.com/office/officeart/2005/8/layout/pyramid1"/>
    <dgm:cxn modelId="{27A4EC50-A2EF-4D15-8C17-B2FA8285149B}" type="presOf" srcId="{9D94EE60-AC9F-4C13-BE71-9BE52F714C91}" destId="{8EA2E660-7F9D-4891-90AE-3B2198393BD0}" srcOrd="0" destOrd="0" presId="urn:microsoft.com/office/officeart/2005/8/layout/pyramid1"/>
    <dgm:cxn modelId="{C5A0657B-B00B-4E51-94B0-CF87A8FBA477}" srcId="{5179E0AE-F8CB-49CB-B7B4-7BF16ED391EF}" destId="{9CB9E0C2-3EA9-4F3E-8566-9DEA376540CC}" srcOrd="3" destOrd="0" parTransId="{D8FBED63-A0CA-4E2F-81BA-4A306E1323F0}" sibTransId="{D658C463-B461-4F4A-9209-597D125949CF}"/>
    <dgm:cxn modelId="{2D1B0811-F81A-44CF-A39C-24E47BA3A1C5}" type="presOf" srcId="{E512A60B-7F9E-47E4-B5AE-81292D065860}" destId="{916597F8-7FD8-4806-8478-44C4016CAAFF}" srcOrd="1" destOrd="0" presId="urn:microsoft.com/office/officeart/2005/8/layout/pyramid1"/>
    <dgm:cxn modelId="{C7809450-1740-443E-8AB9-0F50558946F7}" srcId="{5179E0AE-F8CB-49CB-B7B4-7BF16ED391EF}" destId="{9D94EE60-AC9F-4C13-BE71-9BE52F714C91}" srcOrd="2" destOrd="0" parTransId="{C0C0BB6B-FBDE-4ACB-A35F-7FE36A0251CB}" sibTransId="{90BABA9F-9DA7-4C2E-A5DB-27C23C3B46BC}"/>
    <dgm:cxn modelId="{4FE57C0D-8C64-42F1-8DF5-F77166B17355}" type="presOf" srcId="{E512A60B-7F9E-47E4-B5AE-81292D065860}" destId="{4D78FE35-3CE0-44C0-A488-7C16E40CA74F}" srcOrd="0" destOrd="0" presId="urn:microsoft.com/office/officeart/2005/8/layout/pyramid1"/>
    <dgm:cxn modelId="{40DCCCAF-86A6-41F6-91E7-F2BC226597A2}" type="presParOf" srcId="{9C71A073-2B9E-4BD1-A3EA-3C9E970C210B}" destId="{8B7330D4-4ECB-4080-B717-77219170AA53}" srcOrd="0" destOrd="0" presId="urn:microsoft.com/office/officeart/2005/8/layout/pyramid1"/>
    <dgm:cxn modelId="{E4E937F0-5F37-4DB3-B7B1-612FEA2D859C}" type="presParOf" srcId="{8B7330D4-4ECB-4080-B717-77219170AA53}" destId="{FCAD60E7-D121-4CF3-B091-F9989A0F5008}" srcOrd="0" destOrd="0" presId="urn:microsoft.com/office/officeart/2005/8/layout/pyramid1"/>
    <dgm:cxn modelId="{96E4EB26-658C-4FAA-A93E-6D06894C95B6}" type="presParOf" srcId="{8B7330D4-4ECB-4080-B717-77219170AA53}" destId="{8470DF79-9E5F-4787-A86B-A13DCB6D2313}" srcOrd="1" destOrd="0" presId="urn:microsoft.com/office/officeart/2005/8/layout/pyramid1"/>
    <dgm:cxn modelId="{E1B36576-7AE9-4D26-BCA0-3AE49B15048C}" type="presParOf" srcId="{9C71A073-2B9E-4BD1-A3EA-3C9E970C210B}" destId="{96F3ABFF-A23D-4129-A0F5-FD362AB293F2}" srcOrd="1" destOrd="0" presId="urn:microsoft.com/office/officeart/2005/8/layout/pyramid1"/>
    <dgm:cxn modelId="{1CAB40DE-6FBB-431D-A0E2-624956D0FFE4}" type="presParOf" srcId="{96F3ABFF-A23D-4129-A0F5-FD362AB293F2}" destId="{A5C16EFD-8D31-4537-B900-92772A52457F}" srcOrd="0" destOrd="0" presId="urn:microsoft.com/office/officeart/2005/8/layout/pyramid1"/>
    <dgm:cxn modelId="{8F22C094-11BD-4669-8805-307012453FA4}" type="presParOf" srcId="{96F3ABFF-A23D-4129-A0F5-FD362AB293F2}" destId="{CE0E49AB-4899-4C79-A3A1-54C6006DCD9D}" srcOrd="1" destOrd="0" presId="urn:microsoft.com/office/officeart/2005/8/layout/pyramid1"/>
    <dgm:cxn modelId="{98155D05-CA89-421D-A9A6-F1A7CB2D0EBD}" type="presParOf" srcId="{9C71A073-2B9E-4BD1-A3EA-3C9E970C210B}" destId="{8007D7FA-0DB7-4D2D-A47E-AA25D4D3FEA7}" srcOrd="2" destOrd="0" presId="urn:microsoft.com/office/officeart/2005/8/layout/pyramid1"/>
    <dgm:cxn modelId="{FFBCCB3B-DDA5-485D-B1FF-3835D14ADF11}" type="presParOf" srcId="{8007D7FA-0DB7-4D2D-A47E-AA25D4D3FEA7}" destId="{8EA2E660-7F9D-4891-90AE-3B2198393BD0}" srcOrd="0" destOrd="0" presId="urn:microsoft.com/office/officeart/2005/8/layout/pyramid1"/>
    <dgm:cxn modelId="{19ECC0A3-1FBA-472A-A8B4-A326EE9E4973}" type="presParOf" srcId="{8007D7FA-0DB7-4D2D-A47E-AA25D4D3FEA7}" destId="{6A68DE68-1436-4F41-BAFE-B0B3E545AEE6}" srcOrd="1" destOrd="0" presId="urn:microsoft.com/office/officeart/2005/8/layout/pyramid1"/>
    <dgm:cxn modelId="{48998EB0-1A28-4E6C-B9DE-B6542EDA4893}" type="presParOf" srcId="{9C71A073-2B9E-4BD1-A3EA-3C9E970C210B}" destId="{587155F8-EE4C-40DC-82DD-E44E88E4F46B}" srcOrd="3" destOrd="0" presId="urn:microsoft.com/office/officeart/2005/8/layout/pyramid1"/>
    <dgm:cxn modelId="{D811A5F0-EBF1-4004-84DA-D76595425394}" type="presParOf" srcId="{587155F8-EE4C-40DC-82DD-E44E88E4F46B}" destId="{49EB6109-784F-4BC6-9690-96287C1CFBD4}" srcOrd="0" destOrd="0" presId="urn:microsoft.com/office/officeart/2005/8/layout/pyramid1"/>
    <dgm:cxn modelId="{A44A5A76-AA95-48EA-9541-01D353E56D92}" type="presParOf" srcId="{587155F8-EE4C-40DC-82DD-E44E88E4F46B}" destId="{E22446C6-35FF-4289-9EE7-D36879F3A84E}" srcOrd="1" destOrd="0" presId="urn:microsoft.com/office/officeart/2005/8/layout/pyramid1"/>
    <dgm:cxn modelId="{D8FEC0B0-8CFD-4293-82EC-C0B761E4990D}" type="presParOf" srcId="{9C71A073-2B9E-4BD1-A3EA-3C9E970C210B}" destId="{32E317ED-9515-4AED-B0B7-D8A72A78AD24}" srcOrd="4" destOrd="0" presId="urn:microsoft.com/office/officeart/2005/8/layout/pyramid1"/>
    <dgm:cxn modelId="{B6AD970E-6E70-4AA5-AFF0-4D8F030AC0C7}" type="presParOf" srcId="{32E317ED-9515-4AED-B0B7-D8A72A78AD24}" destId="{4D78FE35-3CE0-44C0-A488-7C16E40CA74F}" srcOrd="0" destOrd="0" presId="urn:microsoft.com/office/officeart/2005/8/layout/pyramid1"/>
    <dgm:cxn modelId="{1278D5E2-8BD6-4430-9CD3-EA63E761F9E3}" type="presParOf" srcId="{32E317ED-9515-4AED-B0B7-D8A72A78AD24}" destId="{916597F8-7FD8-4806-8478-44C4016CAAFF}" srcOrd="1" destOrd="0" presId="urn:microsoft.com/office/officeart/2005/8/layout/pyramid1"/>
    <dgm:cxn modelId="{BA8FCFD0-7752-4E1C-A007-3ED8FB28FF4F}" type="presParOf" srcId="{9C71A073-2B9E-4BD1-A3EA-3C9E970C210B}" destId="{BCDD7463-930A-4349-BE9B-4B17EC762AA2}" srcOrd="5" destOrd="0" presId="urn:microsoft.com/office/officeart/2005/8/layout/pyramid1"/>
    <dgm:cxn modelId="{B12BB9AC-B605-4A51-A724-A3965713C11E}" type="presParOf" srcId="{BCDD7463-930A-4349-BE9B-4B17EC762AA2}" destId="{DD953C25-1817-4FE9-A929-F63B09FE0903}" srcOrd="0" destOrd="0" presId="urn:microsoft.com/office/officeart/2005/8/layout/pyramid1"/>
    <dgm:cxn modelId="{BE107487-77FE-4278-B36D-652DB49027CC}" type="presParOf" srcId="{BCDD7463-930A-4349-BE9B-4B17EC762AA2}" destId="{C6A1311D-0C74-42F1-88B9-DCDA9D1916FA}" srcOrd="1" destOrd="0" presId="urn:microsoft.com/office/officeart/2005/8/layout/pyramid1"/>
  </dgm:cxnLst>
  <dgm:bg/>
  <dgm:whole/>
</dgm:dataModel>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13449F-ADA7-4B80-A9E6-5BEA13540D1F}" type="datetimeFigureOut">
              <a:rPr lang="es-ES" smtClean="0"/>
              <a:t>17/05/2009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838B92-7BF8-471C-8FFD-78B1F8ED40E6}" type="slidenum">
              <a:rPr lang="es-ES" smtClean="0"/>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2</a:t>
            </a:fld>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11</a:t>
            </a:fld>
            <a:endParaRPr lang="es-E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12</a:t>
            </a:fld>
            <a:endParaRPr lang="es-E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13</a:t>
            </a:fld>
            <a:endParaRPr lang="es-E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14</a:t>
            </a:fld>
            <a:endParaRPr lang="es-E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15</a:t>
            </a:fld>
            <a:endParaRPr lang="es-E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16</a:t>
            </a:fld>
            <a:endParaRPr lang="es-E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17</a:t>
            </a:fld>
            <a:endParaRPr lang="es-E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18</a:t>
            </a:fld>
            <a:endParaRPr lang="es-E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19</a:t>
            </a:fld>
            <a:endParaRPr lang="es-E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20</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3</a:t>
            </a:fld>
            <a:endParaRPr lang="es-E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21</a:t>
            </a:fld>
            <a:endParaRPr lang="es-E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22</a:t>
            </a:fld>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4</a:t>
            </a:fld>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5</a:t>
            </a:fld>
            <a:endParaRPr lang="es-E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6</a:t>
            </a:fld>
            <a:endParaRPr lang="es-E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7</a:t>
            </a:fld>
            <a:endParaRPr lang="es-E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8</a:t>
            </a:fld>
            <a:endParaRPr lang="es-E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9</a:t>
            </a:fld>
            <a:endParaRPr lang="es-E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24C6E89-8B2D-4E69-9E6A-3AD45669D4EB}" type="slidenum">
              <a:rPr lang="es-ES" smtClean="0"/>
              <a:pPr/>
              <a:t>10</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F710D317-B219-477F-B49F-F4CF1B60BAED}" type="datetimeFigureOut">
              <a:rPr lang="es-ES" smtClean="0"/>
              <a:t>17/05/2009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3E39DC0-8B5F-4AF5-890B-56F7F8958669}"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710D317-B219-477F-B49F-F4CF1B60BAED}" type="datetimeFigureOut">
              <a:rPr lang="es-ES" smtClean="0"/>
              <a:t>17/05/2009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3E39DC0-8B5F-4AF5-890B-56F7F8958669}"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710D317-B219-477F-B49F-F4CF1B60BAED}" type="datetimeFigureOut">
              <a:rPr lang="es-ES" smtClean="0"/>
              <a:t>17/05/2009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3E39DC0-8B5F-4AF5-890B-56F7F8958669}"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710D317-B219-477F-B49F-F4CF1B60BAED}" type="datetimeFigureOut">
              <a:rPr lang="es-ES" smtClean="0"/>
              <a:t>17/05/2009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3E39DC0-8B5F-4AF5-890B-56F7F8958669}"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710D317-B219-477F-B49F-F4CF1B60BAED}" type="datetimeFigureOut">
              <a:rPr lang="es-ES" smtClean="0"/>
              <a:t>17/05/2009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3E39DC0-8B5F-4AF5-890B-56F7F8958669}"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F710D317-B219-477F-B49F-F4CF1B60BAED}" type="datetimeFigureOut">
              <a:rPr lang="es-ES" smtClean="0"/>
              <a:t>17/05/2009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3E39DC0-8B5F-4AF5-890B-56F7F8958669}"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F710D317-B219-477F-B49F-F4CF1B60BAED}" type="datetimeFigureOut">
              <a:rPr lang="es-ES" smtClean="0"/>
              <a:t>17/05/2009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93E39DC0-8B5F-4AF5-890B-56F7F8958669}"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F710D317-B219-477F-B49F-F4CF1B60BAED}" type="datetimeFigureOut">
              <a:rPr lang="es-ES" smtClean="0"/>
              <a:t>17/05/2009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93E39DC0-8B5F-4AF5-890B-56F7F8958669}"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710D317-B219-477F-B49F-F4CF1B60BAED}" type="datetimeFigureOut">
              <a:rPr lang="es-ES" smtClean="0"/>
              <a:t>17/05/2009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93E39DC0-8B5F-4AF5-890B-56F7F8958669}"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710D317-B219-477F-B49F-F4CF1B60BAED}" type="datetimeFigureOut">
              <a:rPr lang="es-ES" smtClean="0"/>
              <a:t>17/05/2009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3E39DC0-8B5F-4AF5-890B-56F7F8958669}"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710D317-B219-477F-B49F-F4CF1B60BAED}" type="datetimeFigureOut">
              <a:rPr lang="es-ES" smtClean="0"/>
              <a:t>17/05/2009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3E39DC0-8B5F-4AF5-890B-56F7F8958669}"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10D317-B219-477F-B49F-F4CF1B60BAED}" type="datetimeFigureOut">
              <a:rPr lang="es-ES" smtClean="0"/>
              <a:t>17/05/2009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E39DC0-8B5F-4AF5-890B-56F7F8958669}"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chart" Target="../charts/chart1.xml"/><Relationship Id="rId5" Type="http://schemas.openxmlformats.org/officeDocument/2006/relationships/slide" Target="slide13.xml"/><Relationship Id="rId4" Type="http://schemas.openxmlformats.org/officeDocument/2006/relationships/slide" Target="slide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1.jpeg"/><Relationship Id="rId7" Type="http://schemas.openxmlformats.org/officeDocument/2006/relationships/diagramLayout" Target="../diagrams/layout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Data" Target="../diagrams/data2.xml"/><Relationship Id="rId5" Type="http://schemas.openxmlformats.org/officeDocument/2006/relationships/slide" Target="slide13.xml"/><Relationship Id="rId4" Type="http://schemas.openxmlformats.org/officeDocument/2006/relationships/slide" Target="slide2.xml"/><Relationship Id="rId9" Type="http://schemas.openxmlformats.org/officeDocument/2006/relationships/diagramColors" Target="../diagrams/colors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slide" Target="slide15.xml"/><Relationship Id="rId4" Type="http://schemas.openxmlformats.org/officeDocument/2006/relationships/slide" Target="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slide" Target="slide16.xml"/><Relationship Id="rId5" Type="http://schemas.openxmlformats.org/officeDocument/2006/relationships/slide" Target="slide13.xml"/><Relationship Id="rId4" Type="http://schemas.openxmlformats.org/officeDocument/2006/relationships/slide" Target="slide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slide" Target="slide17.xml"/><Relationship Id="rId4" Type="http://schemas.openxmlformats.org/officeDocument/2006/relationships/slide" Target="slide13.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slide" Target="slide13.xml"/><Relationship Id="rId4" Type="http://schemas.openxmlformats.org/officeDocument/2006/relationships/slide" Target="slide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8.jpeg"/><Relationship Id="rId5" Type="http://schemas.openxmlformats.org/officeDocument/2006/relationships/oleObject" Target="../embeddings/oleObject2.bin"/><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jpeg"/><Relationship Id="rId7" Type="http://schemas.openxmlformats.org/officeDocument/2006/relationships/diagramLayout" Target="../diagrams/layout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openxmlformats.org/officeDocument/2006/relationships/slide" Target="slide3.xml"/><Relationship Id="rId4" Type="http://schemas.openxmlformats.org/officeDocument/2006/relationships/slide" Target="slide2.xml"/><Relationship Id="rId9" Type="http://schemas.openxmlformats.org/officeDocument/2006/relationships/diagramColors" Target="../diagrams/colors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3.xml"/><Relationship Id="rId4" Type="http://schemas.openxmlformats.org/officeDocument/2006/relationships/slide" Target="slide6.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slide" Target="slide1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3.xml"/><Relationship Id="rId4" Type="http://schemas.openxmlformats.org/officeDocument/2006/relationships/slide" Target="slide7.xml"/></Relationships>
</file>

<file path=ppt/slides/_rels/slide6.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2.xml"/><Relationship Id="rId10" Type="http://schemas.openxmlformats.org/officeDocument/2006/relationships/image" Target="../media/image8.jpeg"/><Relationship Id="rId4" Type="http://schemas.openxmlformats.org/officeDocument/2006/relationships/slide" Target="slide1.xml"/><Relationship Id="rId9" Type="http://schemas.openxmlformats.org/officeDocument/2006/relationships/image" Target="../media/image7.jpeg"/></Relationships>
</file>

<file path=ppt/slides/_rels/slide7.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1.jpeg"/><Relationship Id="rId7"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slide" Target="slide13.xml"/><Relationship Id="rId5" Type="http://schemas.openxmlformats.org/officeDocument/2006/relationships/slide" Target="slide2.xml"/><Relationship Id="rId10" Type="http://schemas.openxmlformats.org/officeDocument/2006/relationships/image" Target="../media/image12.jpeg"/><Relationship Id="rId4" Type="http://schemas.openxmlformats.org/officeDocument/2006/relationships/slide" Target="slide5.xml"/><Relationship Id="rId9" Type="http://schemas.openxmlformats.org/officeDocument/2006/relationships/image" Target="../media/image11.jpeg"/></Relationships>
</file>

<file path=ppt/slides/_rels/slide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1.jpeg"/><Relationship Id="rId7" Type="http://schemas.openxmlformats.org/officeDocument/2006/relationships/slide" Target="slide9.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slide" Target="slide3.xml"/><Relationship Id="rId5" Type="http://schemas.openxmlformats.org/officeDocument/2006/relationships/slide" Target="slide13.xml"/><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slide" Target="slide10.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13.xml"/><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2" cstate="print">
            <a:lum bright="41000" contrast="-5000"/>
          </a:blip>
          <a:srcRect/>
          <a:stretch>
            <a:fillRect/>
          </a:stretch>
        </p:blipFill>
        <p:spPr bwMode="auto">
          <a:xfrm>
            <a:off x="0" y="0"/>
            <a:ext cx="9144000" cy="6858000"/>
          </a:xfrm>
          <a:prstGeom prst="rect">
            <a:avLst/>
          </a:prstGeom>
          <a:noFill/>
        </p:spPr>
      </p:pic>
      <p:pic>
        <p:nvPicPr>
          <p:cNvPr id="10" name="9 Imagen" descr="E:\FOTOS ANA\RSR_0039.JPG"/>
          <p:cNvPicPr/>
          <p:nvPr/>
        </p:nvPicPr>
        <p:blipFill>
          <a:blip r:embed="rId3" cstate="print"/>
          <a:srcRect/>
          <a:stretch>
            <a:fillRect/>
          </a:stretch>
        </p:blipFill>
        <p:spPr bwMode="auto">
          <a:xfrm>
            <a:off x="1857356" y="4643446"/>
            <a:ext cx="2918338" cy="1952625"/>
          </a:xfrm>
          <a:prstGeom prst="rect">
            <a:avLst/>
          </a:prstGeom>
          <a:noFill/>
          <a:ln w="9525">
            <a:noFill/>
            <a:miter lim="800000"/>
            <a:headEnd/>
            <a:tailEnd/>
          </a:ln>
          <a:effectLst>
            <a:glow rad="139700">
              <a:schemeClr val="accent1">
                <a:satMod val="175000"/>
                <a:alpha val="40000"/>
              </a:schemeClr>
            </a:glow>
          </a:effectLst>
        </p:spPr>
      </p:pic>
      <p:pic>
        <p:nvPicPr>
          <p:cNvPr id="8" name="7 Imagen" descr="C:\Users\asus\Desktop\ANA\ETEA\organizacion de empresas\FOTOGRAFIAS EMPRESA\P3200177.JPG"/>
          <p:cNvPicPr/>
          <p:nvPr/>
        </p:nvPicPr>
        <p:blipFill>
          <a:blip r:embed="rId4" cstate="print"/>
          <a:srcRect/>
          <a:stretch>
            <a:fillRect/>
          </a:stretch>
        </p:blipFill>
        <p:spPr bwMode="auto">
          <a:xfrm>
            <a:off x="3286116" y="3071810"/>
            <a:ext cx="2638425" cy="1979585"/>
          </a:xfrm>
          <a:prstGeom prst="rect">
            <a:avLst/>
          </a:prstGeom>
          <a:noFill/>
          <a:ln w="9525">
            <a:noFill/>
            <a:miter lim="800000"/>
            <a:headEnd/>
            <a:tailEnd/>
          </a:ln>
          <a:effectLst>
            <a:glow rad="139700">
              <a:schemeClr val="accent4">
                <a:satMod val="175000"/>
                <a:alpha val="40000"/>
              </a:schemeClr>
            </a:glow>
          </a:effectLst>
        </p:spPr>
      </p:pic>
      <p:pic>
        <p:nvPicPr>
          <p:cNvPr id="6" name="5 Imagen" descr="C:\Users\asus\Desktop\ANA\ETEA\organizacion de empresas\FOTOGRAFIAS EMPRESA\P3200180.JPG"/>
          <p:cNvPicPr/>
          <p:nvPr/>
        </p:nvPicPr>
        <p:blipFill>
          <a:blip r:embed="rId5" cstate="print"/>
          <a:srcRect/>
          <a:stretch>
            <a:fillRect/>
          </a:stretch>
        </p:blipFill>
        <p:spPr bwMode="auto">
          <a:xfrm>
            <a:off x="714348" y="3143248"/>
            <a:ext cx="2376488" cy="1872334"/>
          </a:xfrm>
          <a:prstGeom prst="rect">
            <a:avLst/>
          </a:prstGeom>
          <a:noFill/>
          <a:ln w="9525">
            <a:noFill/>
            <a:miter lim="800000"/>
            <a:headEnd/>
            <a:tailEnd/>
          </a:ln>
          <a:effectLst>
            <a:glow rad="139700">
              <a:schemeClr val="accent4">
                <a:satMod val="175000"/>
                <a:alpha val="40000"/>
              </a:schemeClr>
            </a:glow>
          </a:effectLst>
        </p:spPr>
      </p:pic>
      <p:sp>
        <p:nvSpPr>
          <p:cNvPr id="12" name="11 CuadroTexto"/>
          <p:cNvSpPr txBox="1"/>
          <p:nvPr/>
        </p:nvSpPr>
        <p:spPr>
          <a:xfrm>
            <a:off x="5643570" y="5572140"/>
            <a:ext cx="3071834" cy="400110"/>
          </a:xfrm>
          <a:prstGeom prst="rect">
            <a:avLst/>
          </a:prstGeom>
          <a:noFill/>
        </p:spPr>
        <p:txBody>
          <a:bodyPr wrap="square" rtlCol="0">
            <a:spAutoFit/>
          </a:bodyPr>
          <a:lstStyle/>
          <a:p>
            <a:pPr algn="ctr"/>
            <a:r>
              <a:rPr lang="es-ES" sz="2000" b="1" dirty="0" smtClean="0">
                <a:latin typeface="Comic Sans MS" pitchFamily="66" charset="0"/>
              </a:rPr>
              <a:t>ANA RUIZ </a:t>
            </a:r>
            <a:r>
              <a:rPr lang="es-ES" sz="2000" b="1" dirty="0" err="1" smtClean="0">
                <a:latin typeface="Comic Sans MS" pitchFamily="66" charset="0"/>
              </a:rPr>
              <a:t>RUIZ</a:t>
            </a:r>
            <a:endParaRPr lang="es-ES" sz="2000" b="1"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ln>
            <a:noFill/>
          </a:ln>
          <a:effectLst>
            <a:softEdge rad="112500"/>
          </a:effectLst>
        </p:spPr>
      </p:pic>
      <p:sp>
        <p:nvSpPr>
          <p:cNvPr id="15" name="14 Título"/>
          <p:cNvSpPr>
            <a:spLocks noGrp="1"/>
          </p:cNvSpPr>
          <p:nvPr>
            <p:ph type="title"/>
          </p:nvPr>
        </p:nvSpPr>
        <p:spPr>
          <a:xfrm>
            <a:off x="457200" y="274638"/>
            <a:ext cx="8229600" cy="6083320"/>
          </a:xfrm>
        </p:spPr>
        <p:txBody>
          <a:bodyPr>
            <a:normAutofit fontScale="90000"/>
          </a:bodyPr>
          <a:lstStyle/>
          <a:p>
            <a:r>
              <a:rPr lang="es-ES" dirty="0" smtClean="0"/>
              <a:t>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endParaRPr lang="es-ES" dirty="0"/>
          </a:p>
        </p:txBody>
      </p:sp>
      <p:sp>
        <p:nvSpPr>
          <p:cNvPr id="3" name="2 Marcador de contenido"/>
          <p:cNvSpPr>
            <a:spLocks noGrp="1"/>
          </p:cNvSpPr>
          <p:nvPr>
            <p:ph idx="1"/>
          </p:nvPr>
        </p:nvSpPr>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4" action="ppaction://hlinksldjump"/>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5" action="ppaction://hlinksldjump"/>
              </a:rPr>
              <a:t>ANALISIS </a:t>
            </a:r>
          </a:p>
          <a:p>
            <a:pPr algn="ctr"/>
            <a:r>
              <a:rPr lang="es-ES" sz="1400" b="1" dirty="0" smtClean="0">
                <a:latin typeface="Comic Sans MS" pitchFamily="66" charset="0"/>
                <a:hlinkClick r:id="rId5" action="ppaction://hlinksldjump"/>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4071933" y="285729"/>
            <a:ext cx="3881569" cy="584775"/>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ACTIVIDAD</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714488"/>
            <a:ext cx="5715040" cy="1169551"/>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endParaRPr lang="es-ES" dirty="0"/>
          </a:p>
        </p:txBody>
      </p:sp>
      <p:graphicFrame>
        <p:nvGraphicFramePr>
          <p:cNvPr id="14" name="13 Gráfico"/>
          <p:cNvGraphicFramePr/>
          <p:nvPr/>
        </p:nvGraphicFramePr>
        <p:xfrm>
          <a:off x="3313082" y="2096434"/>
          <a:ext cx="5214974" cy="3571900"/>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2000241"/>
            <a:ext cx="5686436" cy="4000528"/>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ANALISIS </a:t>
            </a:r>
          </a:p>
          <a:p>
            <a:pPr algn="ctr"/>
            <a:r>
              <a:rPr lang="es-ES" sz="1400" b="1" dirty="0" smtClean="0">
                <a:latin typeface="Comic Sans MS" pitchFamily="66" charset="0"/>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3571869" y="285729"/>
            <a:ext cx="5072098" cy="1077218"/>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CARACTERISTICAS</a:t>
            </a:r>
          </a:p>
          <a:p>
            <a:pPr algn="ctr"/>
            <a:r>
              <a:rPr lang="es-ES"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GENERALES</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714488"/>
            <a:ext cx="5715040" cy="1169551"/>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endParaRPr lang="es-ES" dirty="0"/>
          </a:p>
        </p:txBody>
      </p:sp>
      <p:sp>
        <p:nvSpPr>
          <p:cNvPr id="17" name="16 Rectángulo redondeado"/>
          <p:cNvSpPr/>
          <p:nvPr/>
        </p:nvSpPr>
        <p:spPr>
          <a:xfrm>
            <a:off x="3286116" y="1785926"/>
            <a:ext cx="4929222" cy="37862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ü"/>
            </a:pPr>
            <a:r>
              <a:rPr lang="es-ES" dirty="0" smtClean="0"/>
              <a:t> </a:t>
            </a:r>
          </a:p>
          <a:p>
            <a:pPr>
              <a:buFont typeface="Wingdings" pitchFamily="2" charset="2"/>
              <a:buChar char="ü"/>
            </a:pPr>
            <a:endParaRPr lang="es-ES" dirty="0" smtClean="0"/>
          </a:p>
          <a:p>
            <a:pPr>
              <a:buFont typeface="Wingdings" pitchFamily="2" charset="2"/>
              <a:buChar char="ü"/>
            </a:pPr>
            <a:endParaRPr lang="es-ES" dirty="0" smtClean="0"/>
          </a:p>
          <a:p>
            <a:pPr>
              <a:buFont typeface="Wingdings" pitchFamily="2" charset="2"/>
              <a:buChar char="ü"/>
            </a:pPr>
            <a:endParaRPr lang="es-ES" dirty="0" smtClean="0"/>
          </a:p>
          <a:p>
            <a:pPr>
              <a:buFont typeface="Wingdings" pitchFamily="2" charset="2"/>
              <a:buChar char="ü"/>
            </a:pPr>
            <a:endParaRPr lang="es-ES" dirty="0" smtClean="0"/>
          </a:p>
          <a:p>
            <a:pPr>
              <a:buFont typeface="Wingdings" pitchFamily="2" charset="2"/>
              <a:buChar char="ü"/>
            </a:pPr>
            <a:endParaRPr lang="es-ES" dirty="0" smtClean="0"/>
          </a:p>
          <a:p>
            <a:pPr>
              <a:buFont typeface="Wingdings" pitchFamily="2" charset="2"/>
              <a:buChar char="ü"/>
            </a:pPr>
            <a:endParaRPr lang="es-ES" dirty="0" smtClean="0"/>
          </a:p>
          <a:p>
            <a:pPr>
              <a:buFont typeface="Wingdings" pitchFamily="2" charset="2"/>
              <a:buChar char="ü"/>
            </a:pPr>
            <a:endParaRPr lang="es-ES" dirty="0" smtClean="0"/>
          </a:p>
          <a:p>
            <a:pPr>
              <a:buFont typeface="Wingdings" pitchFamily="2" charset="2"/>
              <a:buChar char="ü"/>
            </a:pPr>
            <a:endParaRPr lang="es-ES" dirty="0" smtClean="0"/>
          </a:p>
          <a:p>
            <a:pPr>
              <a:buFont typeface="Wingdings" pitchFamily="2" charset="2"/>
              <a:buChar char="ü"/>
            </a:pPr>
            <a:r>
              <a:rPr lang="es-ES" dirty="0" smtClean="0"/>
              <a:t>La empresa cuenta con dos oficinas: una en Pozoblanco y otra en Madrid.</a:t>
            </a:r>
          </a:p>
          <a:p>
            <a:pPr>
              <a:buFont typeface="Wingdings" pitchFamily="2" charset="2"/>
              <a:buChar char="ü"/>
            </a:pPr>
            <a:endParaRPr lang="es-ES" dirty="0" smtClean="0"/>
          </a:p>
          <a:p>
            <a:pPr>
              <a:buFont typeface="Wingdings" pitchFamily="2" charset="2"/>
              <a:buChar char="ü"/>
            </a:pPr>
            <a:r>
              <a:rPr lang="es-ES" dirty="0" smtClean="0"/>
              <a:t>Tiene tres fabricas de producción, independientes a la empresa.</a:t>
            </a:r>
          </a:p>
          <a:p>
            <a:pPr>
              <a:buFont typeface="Wingdings" pitchFamily="2" charset="2"/>
              <a:buChar char="ü"/>
            </a:pPr>
            <a:endParaRPr lang="es-ES" dirty="0" smtClean="0"/>
          </a:p>
          <a:p>
            <a:pPr>
              <a:buFont typeface="Wingdings" pitchFamily="2" charset="2"/>
              <a:buChar char="ü"/>
            </a:pPr>
            <a:r>
              <a:rPr lang="es-ES" dirty="0" smtClean="0"/>
              <a:t>Cuenta con 45 trabajadores directos y 35 indirectos.</a:t>
            </a:r>
          </a:p>
          <a:p>
            <a:pPr>
              <a:buFont typeface="Wingdings" pitchFamily="2" charset="2"/>
              <a:buChar char="ü"/>
            </a:pPr>
            <a:endParaRPr lang="es-ES" dirty="0" smtClean="0"/>
          </a:p>
          <a:p>
            <a:pPr>
              <a:buFont typeface="Wingdings" pitchFamily="2" charset="2"/>
              <a:buChar char="ü"/>
            </a:pPr>
            <a:r>
              <a:rPr lang="es-ES" dirty="0" smtClean="0"/>
              <a:t>La edad media de los trabajadores es de 35 años.</a:t>
            </a:r>
          </a:p>
          <a:p>
            <a:pPr>
              <a:buFont typeface="Wingdings" pitchFamily="2" charset="2"/>
              <a:buChar char="ü"/>
            </a:pPr>
            <a:endParaRPr lang="es-ES" dirty="0" smtClean="0"/>
          </a:p>
          <a:p>
            <a:endParaRPr lang="es-ES" dirty="0" smtClean="0"/>
          </a:p>
          <a:p>
            <a:endParaRPr lang="es-ES" dirty="0" smtClean="0"/>
          </a:p>
          <a:p>
            <a:pPr>
              <a:buFont typeface="Wingdings" pitchFamily="2" charset="2"/>
              <a:buChar char="ü"/>
            </a:pPr>
            <a:endParaRPr lang="es-ES" dirty="0" smtClean="0"/>
          </a:p>
          <a:p>
            <a:pPr>
              <a:buFont typeface="Wingdings" pitchFamily="2" charset="2"/>
              <a:buChar char="ü"/>
            </a:pPr>
            <a:endParaRPr lang="es-ES" dirty="0" smtClean="0"/>
          </a:p>
          <a:p>
            <a:pPr>
              <a:buFont typeface="Wingdings" pitchFamily="2" charset="2"/>
              <a:buChar char="ü"/>
            </a:pPr>
            <a:endParaRPr lang="es-ES" dirty="0" smtClean="0"/>
          </a:p>
          <a:p>
            <a:pPr>
              <a:buFont typeface="Wingdings" pitchFamily="2" charset="2"/>
              <a:buChar char="ü"/>
            </a:pPr>
            <a:endParaRPr lang="es-ES" dirty="0" smtClean="0"/>
          </a:p>
          <a:p>
            <a:pPr>
              <a:buFont typeface="Wingdings" pitchFamily="2" charset="2"/>
              <a:buChar char="ü"/>
            </a:pPr>
            <a:endParaRPr lang="es-ES" dirty="0" smtClean="0"/>
          </a:p>
          <a:p>
            <a:pPr algn="ctr">
              <a:buFont typeface="Wingdings" pitchFamily="2" charset="2"/>
              <a:buChar char="ü"/>
            </a:pPr>
            <a:endParaRPr lang="es-ES" dirty="0" smtClean="0"/>
          </a:p>
          <a:p>
            <a:pPr algn="ctr"/>
            <a:endParaRPr lang="es-E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2000241"/>
            <a:ext cx="5686436" cy="4000528"/>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ANALISIS </a:t>
            </a:r>
          </a:p>
          <a:p>
            <a:pPr algn="ctr"/>
            <a:r>
              <a:rPr lang="es-ES" sz="1400" b="1" dirty="0" smtClean="0">
                <a:latin typeface="Comic Sans MS" pitchFamily="66" charset="0"/>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3571869" y="285729"/>
            <a:ext cx="5072098" cy="584775"/>
          </a:xfrm>
          <a:prstGeom prst="rect">
            <a:avLst/>
          </a:prstGeom>
          <a:noFill/>
        </p:spPr>
        <p:txBody>
          <a:bodyPr wrap="square" lIns="91440" tIns="45720" rIns="91440" bIns="45720">
            <a:spAutoFit/>
          </a:bodyPr>
          <a:lstStyle/>
          <a:p>
            <a:pPr algn="ctr"/>
            <a:r>
              <a:rPr lang="es-ES"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OBJETIVO</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714488"/>
            <a:ext cx="5715040" cy="1169551"/>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endParaRPr lang="es-ES" dirty="0"/>
          </a:p>
        </p:txBody>
      </p:sp>
      <p:sp>
        <p:nvSpPr>
          <p:cNvPr id="14" name="13 Elipse"/>
          <p:cNvSpPr/>
          <p:nvPr/>
        </p:nvSpPr>
        <p:spPr>
          <a:xfrm>
            <a:off x="3357554" y="2143116"/>
            <a:ext cx="5072098" cy="32147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CuadroTexto"/>
          <p:cNvSpPr txBox="1"/>
          <p:nvPr/>
        </p:nvSpPr>
        <p:spPr>
          <a:xfrm>
            <a:off x="4214810" y="2643182"/>
            <a:ext cx="3429024" cy="1938992"/>
          </a:xfrm>
          <a:prstGeom prst="rect">
            <a:avLst/>
          </a:prstGeom>
          <a:noFill/>
        </p:spPr>
        <p:txBody>
          <a:bodyPr wrap="square" rtlCol="0">
            <a:spAutoFit/>
          </a:bodyPr>
          <a:lstStyle/>
          <a:p>
            <a:pPr lvl="1">
              <a:buNone/>
            </a:pPr>
            <a:r>
              <a:rPr lang="es-ES" sz="1500" dirty="0" smtClean="0">
                <a:solidFill>
                  <a:schemeClr val="bg1"/>
                </a:solidFill>
                <a:latin typeface="Comic Sans MS" pitchFamily="66" charset="0"/>
              </a:rPr>
              <a:t>	El objetivo de la empresa es ofrecer  un servicio a sus clientes y atender a las</a:t>
            </a:r>
          </a:p>
          <a:p>
            <a:pPr lvl="1">
              <a:buNone/>
            </a:pPr>
            <a:r>
              <a:rPr lang="es-ES" sz="1500" dirty="0" smtClean="0">
                <a:solidFill>
                  <a:schemeClr val="bg1"/>
                </a:solidFill>
                <a:latin typeface="Comic Sans MS" pitchFamily="66" charset="0"/>
              </a:rPr>
              <a:t>necesidades que nos demanda el mercado. Buscando la rentabilidad y el beneficio para</a:t>
            </a:r>
          </a:p>
          <a:p>
            <a:pPr lvl="1">
              <a:buNone/>
            </a:pPr>
            <a:r>
              <a:rPr lang="es-ES" sz="1500" dirty="0" smtClean="0">
                <a:solidFill>
                  <a:schemeClr val="bg1"/>
                </a:solidFill>
                <a:latin typeface="Comic Sans MS" pitchFamily="66" charset="0"/>
              </a:rPr>
              <a:t>la empresa, sin olvidarse sus orígenes.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2000241"/>
            <a:ext cx="5686436" cy="4000528"/>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4" action="ppaction://hlinksldjump"/>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5" action="ppaction://hlinksldjump"/>
              </a:rPr>
              <a:t>ANALISIS </a:t>
            </a:r>
          </a:p>
          <a:p>
            <a:pPr algn="ctr"/>
            <a:r>
              <a:rPr lang="es-ES" sz="1400" b="1" dirty="0" smtClean="0">
                <a:latin typeface="Comic Sans MS" pitchFamily="66" charset="0"/>
                <a:hlinkClick r:id="rId5" action="ppaction://hlinksldjump"/>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3571869" y="285729"/>
            <a:ext cx="5072098" cy="1077218"/>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ELEMENTOS </a:t>
            </a:r>
          </a:p>
          <a:p>
            <a:pPr algn="ctr"/>
            <a:r>
              <a:rPr lang="es-ES"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ESTRUTURALES</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714488"/>
            <a:ext cx="5715040" cy="1169551"/>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endParaRPr lang="es-ES" dirty="0"/>
          </a:p>
        </p:txBody>
      </p:sp>
      <p:graphicFrame>
        <p:nvGraphicFramePr>
          <p:cNvPr id="14" name="13 Diagrama"/>
          <p:cNvGraphicFramePr/>
          <p:nvPr/>
        </p:nvGraphicFramePr>
        <p:xfrm>
          <a:off x="3000364" y="1785926"/>
          <a:ext cx="5715040" cy="44926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2000241"/>
            <a:ext cx="5686436" cy="4000528"/>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ANALISIS </a:t>
            </a:r>
          </a:p>
          <a:p>
            <a:pPr algn="ctr"/>
            <a:r>
              <a:rPr lang="es-ES" sz="1400" b="1" dirty="0" smtClean="0">
                <a:latin typeface="Comic Sans MS" pitchFamily="66" charset="0"/>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3571869" y="285729"/>
            <a:ext cx="5072098" cy="1077218"/>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ANALISIS DE PUESTOS I</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714488"/>
            <a:ext cx="5715040" cy="1169551"/>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endParaRPr lang="es-ES" dirty="0"/>
          </a:p>
        </p:txBody>
      </p:sp>
      <p:sp>
        <p:nvSpPr>
          <p:cNvPr id="18" name="17 Rectángulo"/>
          <p:cNvSpPr/>
          <p:nvPr/>
        </p:nvSpPr>
        <p:spPr>
          <a:xfrm>
            <a:off x="2714612" y="1164134"/>
            <a:ext cx="6429388" cy="5693866"/>
          </a:xfrm>
          <a:prstGeom prst="rect">
            <a:avLst/>
          </a:prstGeom>
        </p:spPr>
        <p:txBody>
          <a:bodyPr wrap="square">
            <a:spAutoFit/>
          </a:bodyPr>
          <a:lstStyle/>
          <a:p>
            <a:pPr marL="452628" indent="-342900">
              <a:buAutoNum type="arabicPeriod"/>
            </a:pPr>
            <a:r>
              <a:rPr lang="es-ES" sz="1400" b="1" dirty="0" smtClean="0">
                <a:solidFill>
                  <a:schemeClr val="tx2">
                    <a:lumMod val="75000"/>
                  </a:schemeClr>
                </a:solidFill>
                <a:latin typeface="Comic Sans MS" pitchFamily="66" charset="0"/>
              </a:rPr>
              <a:t>Título del puesto: </a:t>
            </a:r>
            <a:r>
              <a:rPr lang="es-ES" sz="1400" dirty="0" smtClean="0">
                <a:latin typeface="Comic Sans MS" pitchFamily="66" charset="0"/>
              </a:rPr>
              <a:t>jefe</a:t>
            </a:r>
          </a:p>
          <a:p>
            <a:pPr marL="452628" indent="-342900">
              <a:buAutoNum type="arabicPeriod"/>
            </a:pPr>
            <a:r>
              <a:rPr lang="es-ES" sz="1400" b="1" dirty="0" smtClean="0">
                <a:solidFill>
                  <a:schemeClr val="tx2">
                    <a:lumMod val="75000"/>
                  </a:schemeClr>
                </a:solidFill>
                <a:latin typeface="Comic Sans MS" pitchFamily="66" charset="0"/>
              </a:rPr>
              <a:t>Responsable ante:</a:t>
            </a:r>
            <a:r>
              <a:rPr lang="es-ES" sz="1400" b="1" dirty="0" smtClean="0">
                <a:solidFill>
                  <a:schemeClr val="accent4"/>
                </a:solidFill>
                <a:latin typeface="Comic Sans MS" pitchFamily="66" charset="0"/>
              </a:rPr>
              <a:t> </a:t>
            </a:r>
            <a:r>
              <a:rPr lang="es-ES" sz="1400" dirty="0" smtClean="0">
                <a:latin typeface="Comic Sans MS" pitchFamily="66" charset="0"/>
              </a:rPr>
              <a:t>es el responsable sobre todos y sobre todo el material de la empresa.</a:t>
            </a:r>
          </a:p>
          <a:p>
            <a:pPr marL="452628" indent="-342900">
              <a:buFont typeface="Wingdings 3"/>
              <a:buAutoNum type="arabicPeriod"/>
            </a:pPr>
            <a:r>
              <a:rPr lang="es-ES" sz="1400" b="1" dirty="0" smtClean="0">
                <a:solidFill>
                  <a:schemeClr val="tx2">
                    <a:lumMod val="75000"/>
                  </a:schemeClr>
                </a:solidFill>
                <a:latin typeface="Comic Sans MS" pitchFamily="66" charset="0"/>
              </a:rPr>
              <a:t>Función General:  </a:t>
            </a:r>
            <a:r>
              <a:rPr lang="es-ES" sz="1400" dirty="0" smtClean="0">
                <a:latin typeface="Comic Sans MS" pitchFamily="66" charset="0"/>
              </a:rPr>
              <a:t>Coordinar los distintos departamentos y supervisar el funcionamiento general de la empresa</a:t>
            </a:r>
          </a:p>
          <a:p>
            <a:pPr marL="452628" indent="-342900">
              <a:buAutoNum type="arabicPeriod"/>
            </a:pPr>
            <a:r>
              <a:rPr lang="es-ES" sz="1400" b="1" dirty="0" smtClean="0">
                <a:solidFill>
                  <a:schemeClr val="tx2">
                    <a:lumMod val="75000"/>
                  </a:schemeClr>
                </a:solidFill>
                <a:latin typeface="Comic Sans MS" pitchFamily="66" charset="0"/>
              </a:rPr>
              <a:t>Actividades:</a:t>
            </a:r>
            <a:r>
              <a:rPr lang="es-ES" sz="1400" dirty="0" smtClean="0">
                <a:latin typeface="Comic Sans MS" pitchFamily="66" charset="0"/>
              </a:rPr>
              <a:t> el planteamiento en general de la empresa, determina y propone los objetivos s corto plazo en función de las propuestas hechas por los departamentos, escucha a sus trabajadores antes de tomar las decisiones, todos le pueden aportar algo bueno para la empresa. Se responsabiliza de le ejecución de normas, políticas y estrategias comerciales, y en la ejecución de los objetivos propuestos.</a:t>
            </a:r>
          </a:p>
          <a:p>
            <a:pPr marL="452628" indent="-342900">
              <a:buAutoNum type="arabicPeriod"/>
            </a:pPr>
            <a:r>
              <a:rPr lang="es-ES" sz="1400" b="1" dirty="0" smtClean="0">
                <a:solidFill>
                  <a:schemeClr val="tx2">
                    <a:lumMod val="75000"/>
                  </a:schemeClr>
                </a:solidFill>
                <a:latin typeface="Comic Sans MS" pitchFamily="66" charset="0"/>
              </a:rPr>
              <a:t>Responsabilidad:</a:t>
            </a:r>
            <a:r>
              <a:rPr lang="es-ES" sz="1400" b="1" dirty="0" smtClean="0">
                <a:solidFill>
                  <a:schemeClr val="accent4"/>
                </a:solidFill>
                <a:latin typeface="Comic Sans MS" pitchFamily="66" charset="0"/>
              </a:rPr>
              <a:t> </a:t>
            </a:r>
            <a:r>
              <a:rPr lang="es-ES" sz="1400" dirty="0" smtClean="0">
                <a:latin typeface="Comic Sans MS" pitchFamily="66" charset="0"/>
              </a:rPr>
              <a:t>mantiene bajo su responsabilidad todos los materiales que pertenecen  a la empresa. Para la toma de decisiones consulta con su hermana Emilia.</a:t>
            </a:r>
          </a:p>
          <a:p>
            <a:pPr marL="452628" indent="-342900">
              <a:buAutoNum type="arabicPeriod"/>
            </a:pPr>
            <a:r>
              <a:rPr lang="es-ES" sz="1400" b="1" dirty="0" smtClean="0">
                <a:solidFill>
                  <a:schemeClr val="tx2">
                    <a:lumMod val="75000"/>
                  </a:schemeClr>
                </a:solidFill>
                <a:latin typeface="Comic Sans MS" pitchFamily="66" charset="0"/>
              </a:rPr>
              <a:t>Relaciones:</a:t>
            </a:r>
          </a:p>
          <a:p>
            <a:pPr marL="1229868" lvl="3" indent="-342900">
              <a:buAutoNum type="arabicPeriod"/>
            </a:pPr>
            <a:r>
              <a:rPr lang="es-ES" sz="1400" b="1" dirty="0" smtClean="0">
                <a:solidFill>
                  <a:schemeClr val="accent2"/>
                </a:solidFill>
                <a:latin typeface="Comic Sans MS" pitchFamily="66" charset="0"/>
              </a:rPr>
              <a:t>Internas:  </a:t>
            </a:r>
            <a:r>
              <a:rPr lang="es-ES" sz="1400" dirty="0" smtClean="0">
                <a:latin typeface="Comic Sans MS" pitchFamily="66" charset="0"/>
              </a:rPr>
              <a:t>se relaciona con todos los departamentos  y el personalmente comprueba la evolución de la empresa.</a:t>
            </a:r>
          </a:p>
          <a:p>
            <a:pPr marL="1229868" lvl="3" indent="-342900">
              <a:buAutoNum type="arabicPeriod"/>
            </a:pPr>
            <a:r>
              <a:rPr lang="es-ES" sz="1400" b="1" dirty="0" smtClean="0">
                <a:solidFill>
                  <a:schemeClr val="accent2"/>
                </a:solidFill>
                <a:latin typeface="Comic Sans MS" pitchFamily="66" charset="0"/>
              </a:rPr>
              <a:t>Externas:</a:t>
            </a:r>
            <a:r>
              <a:rPr lang="es-ES" sz="1400" dirty="0" smtClean="0">
                <a:latin typeface="Comic Sans MS" pitchFamily="66" charset="0"/>
              </a:rPr>
              <a:t>  se relaciona con los proveedores.</a:t>
            </a:r>
          </a:p>
          <a:p>
            <a:pPr marL="452628" indent="-342900">
              <a:buAutoNum type="arabicPeriod"/>
            </a:pPr>
            <a:r>
              <a:rPr lang="es-ES" sz="1400" b="1" dirty="0" smtClean="0">
                <a:solidFill>
                  <a:schemeClr val="tx2">
                    <a:lumMod val="75000"/>
                  </a:schemeClr>
                </a:solidFill>
                <a:latin typeface="Comic Sans MS" pitchFamily="66" charset="0"/>
              </a:rPr>
              <a:t>Aspectos:</a:t>
            </a:r>
          </a:p>
          <a:p>
            <a:pPr marL="1229868" lvl="3" indent="-342900">
              <a:buAutoNum type="arabicPeriod"/>
            </a:pPr>
            <a:r>
              <a:rPr lang="es-ES" sz="1400" b="1" dirty="0" smtClean="0">
                <a:solidFill>
                  <a:schemeClr val="accent2"/>
                </a:solidFill>
                <a:latin typeface="Comic Sans MS" pitchFamily="66" charset="0"/>
              </a:rPr>
              <a:t>Duros:</a:t>
            </a:r>
            <a:r>
              <a:rPr lang="es-ES" sz="1400" dirty="0" smtClean="0">
                <a:latin typeface="Comic Sans MS" pitchFamily="66" charset="0"/>
              </a:rPr>
              <a:t> la toma de decisiones, aunque el las tome y toda la empresa las obedezca. </a:t>
            </a:r>
          </a:p>
          <a:p>
            <a:pPr marL="1229868" lvl="3" indent="-342900">
              <a:buAutoNum type="arabicPeriod"/>
            </a:pPr>
            <a:r>
              <a:rPr lang="es-ES" sz="1400" b="1" dirty="0" smtClean="0">
                <a:solidFill>
                  <a:schemeClr val="accent2"/>
                </a:solidFill>
                <a:latin typeface="Comic Sans MS" pitchFamily="66" charset="0"/>
              </a:rPr>
              <a:t>Satisfactorios:</a:t>
            </a:r>
            <a:r>
              <a:rPr lang="es-ES" sz="1400" dirty="0" smtClean="0">
                <a:latin typeface="Comic Sans MS" pitchFamily="66" charset="0"/>
              </a:rPr>
              <a:t> comprobar la evolución ascendente de la empresa.</a:t>
            </a:r>
          </a:p>
          <a:p>
            <a:pPr marL="1229868" lvl="3" indent="-342900" algn="ctr"/>
            <a:r>
              <a:rPr lang="es-ES" sz="1400" dirty="0" smtClean="0">
                <a:latin typeface="Comic Sans MS" pitchFamily="66" charset="0"/>
                <a:hlinkClick r:id="rId4" action="ppaction://hlinksldjump"/>
              </a:rPr>
              <a:t>VOLVER</a:t>
            </a:r>
            <a:endParaRPr lang="es-ES" sz="1400" dirty="0" smtClean="0">
              <a:latin typeface="Comic Sans MS" pitchFamily="66" charset="0"/>
            </a:endParaRPr>
          </a:p>
          <a:p>
            <a:pPr marL="1229868" lvl="3" indent="-342900" algn="ctr"/>
            <a:r>
              <a:rPr lang="es-ES" sz="1400" dirty="0" smtClean="0">
                <a:latin typeface="Comic Sans MS" pitchFamily="66" charset="0"/>
                <a:hlinkClick r:id="rId5" action="ppaction://hlinksldjump"/>
              </a:rPr>
              <a:t>SIGUIENTE</a:t>
            </a:r>
            <a:endParaRPr lang="es-ES" sz="1400" dirty="0" smtClean="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2000241"/>
            <a:ext cx="5686436" cy="4000528"/>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4" action="ppaction://hlinksldjump"/>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ANALISIS </a:t>
            </a:r>
          </a:p>
          <a:p>
            <a:pPr algn="ctr"/>
            <a:r>
              <a:rPr lang="es-ES" sz="1400" b="1" dirty="0" smtClean="0">
                <a:latin typeface="Comic Sans MS" pitchFamily="66" charset="0"/>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3571869" y="285729"/>
            <a:ext cx="5072098" cy="1077218"/>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ANALISIS DE PUESTOS II</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714488"/>
            <a:ext cx="5715040" cy="1169551"/>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endParaRPr lang="es-ES" dirty="0"/>
          </a:p>
        </p:txBody>
      </p:sp>
      <p:sp>
        <p:nvSpPr>
          <p:cNvPr id="16" name="15 Rectángulo"/>
          <p:cNvSpPr/>
          <p:nvPr/>
        </p:nvSpPr>
        <p:spPr>
          <a:xfrm>
            <a:off x="2714612" y="1785926"/>
            <a:ext cx="6286544" cy="5262979"/>
          </a:xfrm>
          <a:prstGeom prst="rect">
            <a:avLst/>
          </a:prstGeom>
        </p:spPr>
        <p:txBody>
          <a:bodyPr wrap="square">
            <a:spAutoFit/>
          </a:bodyPr>
          <a:lstStyle/>
          <a:p>
            <a:pPr marL="452628" indent="-342900">
              <a:buAutoNum type="arabicPeriod"/>
            </a:pPr>
            <a:r>
              <a:rPr lang="es-ES" sz="1400" b="1" dirty="0" smtClean="0">
                <a:solidFill>
                  <a:schemeClr val="tx2">
                    <a:lumMod val="75000"/>
                  </a:schemeClr>
                </a:solidFill>
                <a:latin typeface="Comic Sans MS" pitchFamily="66" charset="0"/>
              </a:rPr>
              <a:t>Título del puesto: </a:t>
            </a:r>
            <a:r>
              <a:rPr lang="es-ES" sz="1400" dirty="0" smtClean="0">
                <a:latin typeface="Comic Sans MS" pitchFamily="66" charset="0"/>
              </a:rPr>
              <a:t>jefe de ventas</a:t>
            </a:r>
          </a:p>
          <a:p>
            <a:pPr marL="452628" indent="-342900">
              <a:buAutoNum type="arabicPeriod"/>
            </a:pPr>
            <a:r>
              <a:rPr lang="es-ES" sz="1400" b="1" dirty="0" smtClean="0">
                <a:solidFill>
                  <a:schemeClr val="tx2">
                    <a:lumMod val="75000"/>
                  </a:schemeClr>
                </a:solidFill>
                <a:latin typeface="Comic Sans MS" pitchFamily="66" charset="0"/>
              </a:rPr>
              <a:t>Responsable ante: </a:t>
            </a:r>
            <a:r>
              <a:rPr lang="es-ES" sz="1400" dirty="0" smtClean="0">
                <a:latin typeface="Comic Sans MS" pitchFamily="66" charset="0"/>
              </a:rPr>
              <a:t>el departamento de ventas</a:t>
            </a:r>
          </a:p>
          <a:p>
            <a:pPr marL="452628" indent="-342900">
              <a:buFont typeface="Wingdings 3"/>
              <a:buAutoNum type="arabicPeriod"/>
            </a:pPr>
            <a:r>
              <a:rPr lang="es-ES" sz="1400" b="1" dirty="0" smtClean="0">
                <a:solidFill>
                  <a:schemeClr val="tx2">
                    <a:lumMod val="75000"/>
                  </a:schemeClr>
                </a:solidFill>
                <a:latin typeface="Comic Sans MS" pitchFamily="66" charset="0"/>
              </a:rPr>
              <a:t>Función General:  </a:t>
            </a:r>
            <a:r>
              <a:rPr lang="es-ES" sz="1400" dirty="0" smtClean="0">
                <a:latin typeface="Comic Sans MS" pitchFamily="66" charset="0"/>
              </a:rPr>
              <a:t>Coordinar el trabajo de los comerciales.</a:t>
            </a:r>
          </a:p>
          <a:p>
            <a:pPr marL="452628" indent="-342900">
              <a:buAutoNum type="arabicPeriod"/>
            </a:pPr>
            <a:r>
              <a:rPr lang="es-ES" sz="1400" b="1" dirty="0" smtClean="0">
                <a:solidFill>
                  <a:schemeClr val="tx2">
                    <a:lumMod val="75000"/>
                  </a:schemeClr>
                </a:solidFill>
                <a:latin typeface="Comic Sans MS" pitchFamily="66" charset="0"/>
              </a:rPr>
              <a:t>Actividades: </a:t>
            </a:r>
            <a:r>
              <a:rPr lang="es-ES" sz="1400" dirty="0" smtClean="0">
                <a:latin typeface="Comic Sans MS" pitchFamily="66" charset="0"/>
              </a:rPr>
              <a:t>el planteamiento de la semana del comercial, puede decidir sobre le precio de los productos, hasta puede llegar a modificarlos si lo ve conveniente, incluso si se le restringe la venta algún cliente por ocasionar algún problema anteriormente, la empresa no rechaza a ningún cliente. Es responsable de las condiciones de venta , en el pago y a la hora de realizar el presupuesto.</a:t>
            </a:r>
          </a:p>
          <a:p>
            <a:pPr marL="452628" indent="-342900">
              <a:buAutoNum type="arabicPeriod"/>
            </a:pPr>
            <a:r>
              <a:rPr lang="es-ES" sz="1400" b="1" dirty="0" smtClean="0">
                <a:solidFill>
                  <a:schemeClr val="tx2">
                    <a:lumMod val="75000"/>
                  </a:schemeClr>
                </a:solidFill>
                <a:latin typeface="Comic Sans MS" pitchFamily="66" charset="0"/>
              </a:rPr>
              <a:t>Responsabilidad: </a:t>
            </a:r>
            <a:r>
              <a:rPr lang="es-ES" sz="1400" dirty="0" smtClean="0">
                <a:latin typeface="Comic Sans MS" pitchFamily="66" charset="0"/>
              </a:rPr>
              <a:t>coordinar a los comerciales, supervisar pedidos y hacer pedidos.</a:t>
            </a:r>
          </a:p>
          <a:p>
            <a:pPr marL="452628" indent="-342900">
              <a:buAutoNum type="arabicPeriod"/>
            </a:pPr>
            <a:r>
              <a:rPr lang="es-ES" sz="1400" b="1" dirty="0" smtClean="0">
                <a:solidFill>
                  <a:schemeClr val="tx2">
                    <a:lumMod val="75000"/>
                  </a:schemeClr>
                </a:solidFill>
                <a:latin typeface="Comic Sans MS" pitchFamily="66" charset="0"/>
              </a:rPr>
              <a:t>Relaciones:</a:t>
            </a:r>
          </a:p>
          <a:p>
            <a:pPr marL="1229868" lvl="3" indent="-342900">
              <a:buAutoNum type="arabicPeriod"/>
            </a:pPr>
            <a:r>
              <a:rPr lang="es-ES" sz="1400" b="1" dirty="0" smtClean="0">
                <a:solidFill>
                  <a:schemeClr val="accent2"/>
                </a:solidFill>
                <a:latin typeface="Comic Sans MS" pitchFamily="66" charset="0"/>
              </a:rPr>
              <a:t>Internas: </a:t>
            </a:r>
            <a:r>
              <a:rPr lang="es-ES" sz="1400" dirty="0" smtClean="0">
                <a:latin typeface="Comic Sans MS" pitchFamily="66" charset="0"/>
              </a:rPr>
              <a:t>se relaciona con el departamento de logística y administración.</a:t>
            </a:r>
          </a:p>
          <a:p>
            <a:pPr marL="1229868" lvl="3" indent="-342900">
              <a:buAutoNum type="arabicPeriod"/>
            </a:pPr>
            <a:r>
              <a:rPr lang="es-ES" sz="1400" b="1" dirty="0" smtClean="0">
                <a:solidFill>
                  <a:schemeClr val="accent2"/>
                </a:solidFill>
                <a:latin typeface="Comic Sans MS" pitchFamily="66" charset="0"/>
              </a:rPr>
              <a:t>Externas: </a:t>
            </a:r>
            <a:r>
              <a:rPr lang="es-ES" sz="1400" dirty="0" smtClean="0">
                <a:latin typeface="Comic Sans MS" pitchFamily="66" charset="0"/>
              </a:rPr>
              <a:t>organismos y empresas públicas.</a:t>
            </a:r>
          </a:p>
          <a:p>
            <a:pPr marL="452628" indent="-342900">
              <a:buAutoNum type="arabicPeriod"/>
            </a:pPr>
            <a:r>
              <a:rPr lang="es-ES" sz="1400" b="1" dirty="0" smtClean="0">
                <a:solidFill>
                  <a:schemeClr val="accent4"/>
                </a:solidFill>
                <a:latin typeface="Comic Sans MS" pitchFamily="66" charset="0"/>
              </a:rPr>
              <a:t>Aspectos:</a:t>
            </a:r>
          </a:p>
          <a:p>
            <a:pPr marL="1229868" lvl="3" indent="-342900">
              <a:buAutoNum type="arabicPeriod"/>
            </a:pPr>
            <a:r>
              <a:rPr lang="es-ES" sz="1400" b="1" dirty="0" smtClean="0">
                <a:solidFill>
                  <a:schemeClr val="accent2"/>
                </a:solidFill>
                <a:latin typeface="Comic Sans MS" pitchFamily="66" charset="0"/>
              </a:rPr>
              <a:t>Duros: </a:t>
            </a:r>
            <a:r>
              <a:rPr lang="es-ES" sz="1400" dirty="0" smtClean="0">
                <a:latin typeface="Comic Sans MS" pitchFamily="66" charset="0"/>
              </a:rPr>
              <a:t>el trato con el cliente, no siempre es fácil.</a:t>
            </a:r>
          </a:p>
          <a:p>
            <a:pPr marL="1229868" lvl="3" indent="-342900">
              <a:buAutoNum type="arabicPeriod"/>
            </a:pPr>
            <a:r>
              <a:rPr lang="es-ES" sz="1400" b="1" dirty="0" smtClean="0">
                <a:solidFill>
                  <a:schemeClr val="accent2"/>
                </a:solidFill>
                <a:latin typeface="Comic Sans MS" pitchFamily="66" charset="0"/>
              </a:rPr>
              <a:t>Satisfactorios: </a:t>
            </a:r>
            <a:r>
              <a:rPr lang="es-ES" sz="1400" dirty="0" smtClean="0">
                <a:latin typeface="Comic Sans MS" pitchFamily="66" charset="0"/>
              </a:rPr>
              <a:t>el resultado de las ventas todos los meses ( relación precio venta-plazo de entrega).</a:t>
            </a:r>
          </a:p>
          <a:p>
            <a:pPr marL="1229868" lvl="3" indent="-342900">
              <a:buAutoNum type="arabicPeriod"/>
            </a:pPr>
            <a:endParaRPr lang="es-ES" sz="1400" dirty="0" smtClean="0">
              <a:latin typeface="Comic Sans MS" pitchFamily="66" charset="0"/>
            </a:endParaRPr>
          </a:p>
          <a:p>
            <a:pPr marL="1229868" lvl="3" indent="-342900" algn="ctr"/>
            <a:r>
              <a:rPr lang="es-ES" sz="1400" dirty="0" smtClean="0">
                <a:latin typeface="Comic Sans MS" pitchFamily="66" charset="0"/>
                <a:hlinkClick r:id="rId5" action="ppaction://hlinksldjump"/>
              </a:rPr>
              <a:t>VOLVER</a:t>
            </a:r>
            <a:endParaRPr lang="es-ES" sz="1400" dirty="0" smtClean="0">
              <a:latin typeface="Comic Sans MS" pitchFamily="66" charset="0"/>
            </a:endParaRPr>
          </a:p>
          <a:p>
            <a:pPr marL="1229868" lvl="3" indent="-342900" algn="ctr"/>
            <a:r>
              <a:rPr lang="es-ES" sz="1400" dirty="0" smtClean="0">
                <a:latin typeface="Comic Sans MS" pitchFamily="66" charset="0"/>
                <a:hlinkClick r:id="rId6" action="ppaction://hlinksldjump"/>
              </a:rPr>
              <a:t>SIGUIENTE</a:t>
            </a:r>
            <a:endParaRPr lang="es-ES" sz="1400" dirty="0" smtClean="0">
              <a:latin typeface="Comic Sans MS" pitchFamily="66" charset="0"/>
            </a:endParaRPr>
          </a:p>
          <a:p>
            <a:pPr marL="1229868" lvl="3" indent="-342900" algn="ctr"/>
            <a:endParaRPr lang="es-ES" sz="1400" dirty="0" smtClean="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2000241"/>
            <a:ext cx="5686436" cy="4000528"/>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ANALISIS </a:t>
            </a:r>
          </a:p>
          <a:p>
            <a:pPr algn="ctr"/>
            <a:r>
              <a:rPr lang="es-ES" sz="1400" b="1" dirty="0" smtClean="0">
                <a:latin typeface="Comic Sans MS" pitchFamily="66" charset="0"/>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3571869" y="285729"/>
            <a:ext cx="5072098" cy="1077218"/>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ANALISIS DE PUESTOS III</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714488"/>
            <a:ext cx="5715040" cy="1169551"/>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endParaRPr lang="es-ES" dirty="0"/>
          </a:p>
        </p:txBody>
      </p:sp>
      <p:sp>
        <p:nvSpPr>
          <p:cNvPr id="14" name="13 Rectángulo"/>
          <p:cNvSpPr/>
          <p:nvPr/>
        </p:nvSpPr>
        <p:spPr>
          <a:xfrm>
            <a:off x="2714612" y="1785926"/>
            <a:ext cx="6429388" cy="5539978"/>
          </a:xfrm>
          <a:prstGeom prst="rect">
            <a:avLst/>
          </a:prstGeom>
        </p:spPr>
        <p:txBody>
          <a:bodyPr wrap="square">
            <a:spAutoFit/>
          </a:bodyPr>
          <a:lstStyle/>
          <a:p>
            <a:pPr marL="452628" indent="-342900">
              <a:buAutoNum type="arabicPeriod"/>
            </a:pPr>
            <a:r>
              <a:rPr lang="es-ES" sz="1400" b="1" dirty="0" smtClean="0">
                <a:solidFill>
                  <a:schemeClr val="tx2">
                    <a:lumMod val="75000"/>
                  </a:schemeClr>
                </a:solidFill>
                <a:latin typeface="Comic Sans MS" pitchFamily="66" charset="0"/>
              </a:rPr>
              <a:t>Título del puesto: </a:t>
            </a:r>
            <a:r>
              <a:rPr lang="es-ES" sz="1400" dirty="0" smtClean="0">
                <a:latin typeface="Comic Sans MS" pitchFamily="66" charset="0"/>
              </a:rPr>
              <a:t>jefe de personal</a:t>
            </a:r>
          </a:p>
          <a:p>
            <a:pPr marL="452628" indent="-342900">
              <a:buAutoNum type="arabicPeriod"/>
            </a:pPr>
            <a:r>
              <a:rPr lang="es-ES" sz="1400" b="1" dirty="0" smtClean="0">
                <a:solidFill>
                  <a:schemeClr val="tx2">
                    <a:lumMod val="75000"/>
                  </a:schemeClr>
                </a:solidFill>
                <a:latin typeface="Comic Sans MS" pitchFamily="66" charset="0"/>
              </a:rPr>
              <a:t>Responsable ante: </a:t>
            </a:r>
            <a:r>
              <a:rPr lang="es-ES" sz="1400" dirty="0" smtClean="0">
                <a:latin typeface="Comic Sans MS" pitchFamily="66" charset="0"/>
              </a:rPr>
              <a:t>todo el personal que trabaje en la empresa, en relación a la hora de vacaciones, horas extras, etc.</a:t>
            </a:r>
          </a:p>
          <a:p>
            <a:pPr marL="452628" indent="-342900">
              <a:buFont typeface="Wingdings 3"/>
              <a:buAutoNum type="arabicPeriod"/>
            </a:pPr>
            <a:r>
              <a:rPr lang="es-ES" sz="1400" b="1" dirty="0" smtClean="0">
                <a:solidFill>
                  <a:schemeClr val="tx2">
                    <a:lumMod val="75000"/>
                  </a:schemeClr>
                </a:solidFill>
                <a:latin typeface="Comic Sans MS" pitchFamily="66" charset="0"/>
              </a:rPr>
              <a:t>Función General: </a:t>
            </a:r>
            <a:r>
              <a:rPr lang="es-ES" sz="1400" dirty="0" smtClean="0">
                <a:latin typeface="Comic Sans MS" pitchFamily="66" charset="0"/>
              </a:rPr>
              <a:t>coordinar al personal de la empresa y también se entrega de trato con los acreedores.</a:t>
            </a:r>
          </a:p>
          <a:p>
            <a:pPr marL="452628" indent="-342900">
              <a:buAutoNum type="arabicPeriod"/>
            </a:pPr>
            <a:r>
              <a:rPr lang="es-ES" sz="1400" b="1" dirty="0" smtClean="0">
                <a:solidFill>
                  <a:schemeClr val="tx2">
                    <a:lumMod val="75000"/>
                  </a:schemeClr>
                </a:solidFill>
                <a:latin typeface="Comic Sans MS" pitchFamily="66" charset="0"/>
              </a:rPr>
              <a:t>Actividades: </a:t>
            </a:r>
            <a:r>
              <a:rPr lang="es-ES" sz="1400" dirty="0" smtClean="0">
                <a:latin typeface="Comic Sans MS" pitchFamily="66" charset="0"/>
              </a:rPr>
              <a:t>posibles cambios de acreedores, realizar facturas para acreedores. Modificación en tipos de contratos, a la hora de adjudicar vacaciones. Organización de las vacaciones por departamentos, la realización de nóminas. </a:t>
            </a:r>
          </a:p>
          <a:p>
            <a:pPr marL="452628" indent="-342900">
              <a:buAutoNum type="arabicPeriod"/>
            </a:pPr>
            <a:r>
              <a:rPr lang="es-ES" sz="1400" b="1" dirty="0" smtClean="0">
                <a:solidFill>
                  <a:schemeClr val="tx2">
                    <a:lumMod val="75000"/>
                  </a:schemeClr>
                </a:solidFill>
                <a:latin typeface="Comic Sans MS" pitchFamily="66" charset="0"/>
              </a:rPr>
              <a:t>Responsabilidad: </a:t>
            </a:r>
            <a:r>
              <a:rPr lang="es-ES" sz="1400" dirty="0" smtClean="0">
                <a:latin typeface="Comic Sans MS" pitchFamily="66" charset="0"/>
              </a:rPr>
              <a:t>realización de contratos, control de facturas de acreedores y gastos de personal.</a:t>
            </a:r>
          </a:p>
          <a:p>
            <a:pPr marL="452628" indent="-342900">
              <a:buAutoNum type="arabicPeriod"/>
            </a:pPr>
            <a:r>
              <a:rPr lang="es-ES" sz="1400" b="1" dirty="0" smtClean="0">
                <a:solidFill>
                  <a:schemeClr val="tx2">
                    <a:lumMod val="75000"/>
                  </a:schemeClr>
                </a:solidFill>
                <a:latin typeface="Comic Sans MS" pitchFamily="66" charset="0"/>
              </a:rPr>
              <a:t>Relaciones:</a:t>
            </a:r>
          </a:p>
          <a:p>
            <a:pPr marL="1229868" lvl="3" indent="-342900">
              <a:buAutoNum type="arabicPeriod"/>
            </a:pPr>
            <a:r>
              <a:rPr lang="es-ES" sz="1400" b="1" dirty="0" smtClean="0">
                <a:solidFill>
                  <a:schemeClr val="accent2"/>
                </a:solidFill>
                <a:latin typeface="Comic Sans MS" pitchFamily="66" charset="0"/>
              </a:rPr>
              <a:t>Internas: </a:t>
            </a:r>
            <a:r>
              <a:rPr lang="es-ES" sz="1400" dirty="0" smtClean="0">
                <a:latin typeface="Comic Sans MS" pitchFamily="66" charset="0"/>
              </a:rPr>
              <a:t>se relaciona con el departamento de administración, jefe de almacén y jefe.</a:t>
            </a:r>
          </a:p>
          <a:p>
            <a:pPr marL="1229868" lvl="3" indent="-342900">
              <a:buAutoNum type="arabicPeriod"/>
            </a:pPr>
            <a:r>
              <a:rPr lang="es-ES" sz="1400" b="1" dirty="0" smtClean="0">
                <a:solidFill>
                  <a:schemeClr val="accent2"/>
                </a:solidFill>
                <a:latin typeface="Comic Sans MS" pitchFamily="66" charset="0"/>
              </a:rPr>
              <a:t>Externas: </a:t>
            </a:r>
            <a:r>
              <a:rPr lang="es-ES" sz="1400" dirty="0" smtClean="0">
                <a:latin typeface="Comic Sans MS" pitchFamily="66" charset="0"/>
              </a:rPr>
              <a:t>asesorías, acreedores y centros de formación.</a:t>
            </a:r>
          </a:p>
          <a:p>
            <a:pPr marL="452628" indent="-342900">
              <a:buAutoNum type="arabicPeriod"/>
            </a:pPr>
            <a:r>
              <a:rPr lang="es-ES" sz="1400" b="1" dirty="0" smtClean="0">
                <a:solidFill>
                  <a:schemeClr val="tx2">
                    <a:lumMod val="75000"/>
                  </a:schemeClr>
                </a:solidFill>
                <a:latin typeface="Comic Sans MS" pitchFamily="66" charset="0"/>
              </a:rPr>
              <a:t>Aspectos:</a:t>
            </a:r>
          </a:p>
          <a:p>
            <a:pPr marL="1229868" lvl="3" indent="-342900">
              <a:buAutoNum type="arabicPeriod"/>
            </a:pPr>
            <a:r>
              <a:rPr lang="es-ES" sz="1400" b="1" dirty="0" smtClean="0">
                <a:solidFill>
                  <a:schemeClr val="accent2"/>
                </a:solidFill>
                <a:latin typeface="Comic Sans MS" pitchFamily="66" charset="0"/>
              </a:rPr>
              <a:t>Duros: </a:t>
            </a:r>
            <a:r>
              <a:rPr lang="es-ES" sz="1400" dirty="0" smtClean="0">
                <a:latin typeface="Comic Sans MS" pitchFamily="66" charset="0"/>
              </a:rPr>
              <a:t>el trato con el personal, sobre todo los despidos, negativas a peticiones del personal.</a:t>
            </a:r>
          </a:p>
          <a:p>
            <a:pPr marL="1229868" lvl="3" indent="-342900">
              <a:buAutoNum type="arabicPeriod"/>
            </a:pPr>
            <a:r>
              <a:rPr lang="es-ES" sz="1400" b="1" dirty="0" smtClean="0">
                <a:solidFill>
                  <a:schemeClr val="accent2"/>
                </a:solidFill>
                <a:latin typeface="Comic Sans MS" pitchFamily="66" charset="0"/>
              </a:rPr>
              <a:t>Satisfactorios: </a:t>
            </a:r>
            <a:r>
              <a:rPr lang="es-ES" sz="1400" dirty="0" smtClean="0">
                <a:latin typeface="Comic Sans MS" pitchFamily="66" charset="0"/>
              </a:rPr>
              <a:t>el estar todo el día en contacto con gente te ayuda a la ampliación de conocimientos.</a:t>
            </a:r>
          </a:p>
          <a:p>
            <a:pPr marL="1229868" lvl="3" indent="-342900">
              <a:buAutoNum type="arabicPeriod"/>
            </a:pPr>
            <a:endParaRPr lang="es-ES" sz="1400" dirty="0" smtClean="0">
              <a:latin typeface="Comic Sans MS" pitchFamily="66" charset="0"/>
            </a:endParaRPr>
          </a:p>
          <a:p>
            <a:pPr marL="1229868" lvl="3" indent="-342900" algn="ctr"/>
            <a:r>
              <a:rPr lang="es-ES" sz="1400" dirty="0" smtClean="0">
                <a:latin typeface="Comic Sans MS" pitchFamily="66" charset="0"/>
                <a:hlinkClick r:id="rId4" action="ppaction://hlinksldjump"/>
              </a:rPr>
              <a:t>VOLVER</a:t>
            </a:r>
            <a:endParaRPr lang="es-ES" sz="1400" dirty="0" smtClean="0">
              <a:latin typeface="Comic Sans MS" pitchFamily="66" charset="0"/>
            </a:endParaRPr>
          </a:p>
          <a:p>
            <a:pPr marL="1229868" lvl="3" indent="-342900" algn="ctr"/>
            <a:r>
              <a:rPr lang="es-ES" sz="1400" dirty="0" smtClean="0">
                <a:latin typeface="Comic Sans MS" pitchFamily="66" charset="0"/>
                <a:hlinkClick r:id="rId5" action="ppaction://hlinksldjump"/>
              </a:rPr>
              <a:t>SIGUIENTE</a:t>
            </a:r>
            <a:endParaRPr lang="es-ES" sz="1400" dirty="0" smtClean="0">
              <a:latin typeface="Comic Sans MS" pitchFamily="66" charset="0"/>
            </a:endParaRPr>
          </a:p>
          <a:p>
            <a:pPr marL="1229868" lvl="3" indent="-342900" algn="ctr"/>
            <a:endParaRPr lang="es-ES" sz="1400" dirty="0" smtClean="0">
              <a:latin typeface="Comic Sans MS" pitchFamily="66" charset="0"/>
            </a:endParaRPr>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2000241"/>
            <a:ext cx="5686436" cy="4000528"/>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4" action="ppaction://hlinksldjump"/>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ANALISIS </a:t>
            </a:r>
          </a:p>
          <a:p>
            <a:pPr algn="ctr"/>
            <a:r>
              <a:rPr lang="es-ES" sz="1400" b="1" dirty="0" smtClean="0">
                <a:latin typeface="Comic Sans MS" pitchFamily="66" charset="0"/>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3571869" y="285729"/>
            <a:ext cx="5072098" cy="1569660"/>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ANALISIS DE PUESTOS IV</a:t>
            </a:r>
          </a:p>
          <a:p>
            <a:pPr algn="ct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714488"/>
            <a:ext cx="5715040" cy="1169551"/>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endParaRPr lang="es-ES" dirty="0"/>
          </a:p>
        </p:txBody>
      </p:sp>
      <p:sp>
        <p:nvSpPr>
          <p:cNvPr id="14" name="13 Rectángulo"/>
          <p:cNvSpPr/>
          <p:nvPr/>
        </p:nvSpPr>
        <p:spPr>
          <a:xfrm>
            <a:off x="2714612" y="1785926"/>
            <a:ext cx="6429388" cy="5386090"/>
          </a:xfrm>
          <a:prstGeom prst="rect">
            <a:avLst/>
          </a:prstGeom>
        </p:spPr>
        <p:txBody>
          <a:bodyPr wrap="square">
            <a:spAutoFit/>
          </a:bodyPr>
          <a:lstStyle/>
          <a:p>
            <a:pPr marL="452628" indent="-342900">
              <a:buAutoNum type="arabicPeriod"/>
            </a:pPr>
            <a:r>
              <a:rPr lang="es-ES" sz="1400" b="1" dirty="0" smtClean="0">
                <a:solidFill>
                  <a:schemeClr val="tx2">
                    <a:lumMod val="75000"/>
                  </a:schemeClr>
                </a:solidFill>
                <a:latin typeface="Comic Sans MS" pitchFamily="66" charset="0"/>
              </a:rPr>
              <a:t>Título del puesto:</a:t>
            </a:r>
            <a:r>
              <a:rPr lang="es-ES" sz="1400" b="1" dirty="0" smtClean="0">
                <a:solidFill>
                  <a:schemeClr val="accent4"/>
                </a:solidFill>
                <a:latin typeface="Comic Sans MS" pitchFamily="66" charset="0"/>
              </a:rPr>
              <a:t> </a:t>
            </a:r>
            <a:r>
              <a:rPr lang="es-ES" sz="1400" dirty="0" smtClean="0">
                <a:latin typeface="Comic Sans MS" pitchFamily="66" charset="0"/>
              </a:rPr>
              <a:t>jefe de almacén</a:t>
            </a:r>
          </a:p>
          <a:p>
            <a:pPr marL="452628" indent="-342900">
              <a:buAutoNum type="arabicPeriod"/>
            </a:pPr>
            <a:r>
              <a:rPr lang="es-ES" sz="1400" b="1" dirty="0" smtClean="0">
                <a:solidFill>
                  <a:schemeClr val="tx2">
                    <a:lumMod val="75000"/>
                  </a:schemeClr>
                </a:solidFill>
                <a:latin typeface="Comic Sans MS" pitchFamily="66" charset="0"/>
              </a:rPr>
              <a:t>Responsable ante: </a:t>
            </a:r>
            <a:r>
              <a:rPr lang="es-ES" sz="1400" dirty="0" smtClean="0">
                <a:latin typeface="Comic Sans MS" pitchFamily="66" charset="0"/>
              </a:rPr>
              <a:t>los trabajadores del almacén.</a:t>
            </a:r>
          </a:p>
          <a:p>
            <a:pPr marL="452628" indent="-342900">
              <a:buFont typeface="Wingdings 3"/>
              <a:buAutoNum type="arabicPeriod"/>
            </a:pPr>
            <a:r>
              <a:rPr lang="es-ES" sz="1400" b="1" dirty="0" smtClean="0">
                <a:solidFill>
                  <a:schemeClr val="tx2">
                    <a:lumMod val="75000"/>
                  </a:schemeClr>
                </a:solidFill>
                <a:latin typeface="Comic Sans MS" pitchFamily="66" charset="0"/>
              </a:rPr>
              <a:t>Función General:  </a:t>
            </a:r>
            <a:r>
              <a:rPr lang="es-ES" sz="1400" dirty="0" smtClean="0">
                <a:latin typeface="Comic Sans MS" pitchFamily="66" charset="0"/>
              </a:rPr>
              <a:t>Coordinar a los trabajadores del almacén para que todo este en orden.</a:t>
            </a:r>
          </a:p>
          <a:p>
            <a:pPr marL="452628" indent="-342900">
              <a:buAutoNum type="arabicPeriod"/>
            </a:pPr>
            <a:r>
              <a:rPr lang="es-ES" sz="1400" b="1" dirty="0" smtClean="0">
                <a:solidFill>
                  <a:schemeClr val="tx2">
                    <a:lumMod val="75000"/>
                  </a:schemeClr>
                </a:solidFill>
                <a:latin typeface="Comic Sans MS" pitchFamily="66" charset="0"/>
              </a:rPr>
              <a:t>Actividades:</a:t>
            </a:r>
            <a:r>
              <a:rPr lang="es-ES" sz="1400" b="1" dirty="0" smtClean="0">
                <a:solidFill>
                  <a:schemeClr val="accent4"/>
                </a:solidFill>
                <a:latin typeface="Comic Sans MS" pitchFamily="66" charset="0"/>
              </a:rPr>
              <a:t> </a:t>
            </a:r>
            <a:r>
              <a:rPr lang="es-ES" sz="1400" dirty="0" smtClean="0">
                <a:latin typeface="Comic Sans MS" pitchFamily="66" charset="0"/>
              </a:rPr>
              <a:t>organizar el almacén, comunicar los stocks que hay en la empresa para que no se agote ningún material y tener todo perfectamente preparado para la carga de algún camión. Comunicar al responsable del túnel de pintura del material que hace falta que se pinte. Coordinar a todas las personas que estén bajo su responsabilidad.</a:t>
            </a:r>
          </a:p>
          <a:p>
            <a:pPr marL="452628" indent="-342900">
              <a:buAutoNum type="arabicPeriod"/>
            </a:pPr>
            <a:r>
              <a:rPr lang="es-ES" sz="1400" b="1" dirty="0" smtClean="0">
                <a:solidFill>
                  <a:schemeClr val="tx2">
                    <a:lumMod val="75000"/>
                  </a:schemeClr>
                </a:solidFill>
                <a:latin typeface="Comic Sans MS" pitchFamily="66" charset="0"/>
              </a:rPr>
              <a:t>Responsabilidad:</a:t>
            </a:r>
            <a:r>
              <a:rPr lang="es-ES" sz="1400" b="1" dirty="0" smtClean="0">
                <a:solidFill>
                  <a:schemeClr val="accent4"/>
                </a:solidFill>
                <a:latin typeface="Comic Sans MS" pitchFamily="66" charset="0"/>
              </a:rPr>
              <a:t> </a:t>
            </a:r>
            <a:r>
              <a:rPr lang="es-ES" sz="1400" dirty="0" smtClean="0">
                <a:latin typeface="Comic Sans MS" pitchFamily="66" charset="0"/>
              </a:rPr>
              <a:t>sobre la maquinaria que se use, que las cargas de los camiones vayan con sus materiales pedidos. Sobre el puesto de cada trabajador.</a:t>
            </a:r>
          </a:p>
          <a:p>
            <a:pPr marL="452628" indent="-342900">
              <a:buAutoNum type="arabicPeriod"/>
            </a:pPr>
            <a:r>
              <a:rPr lang="es-ES" sz="1400" b="1" dirty="0" smtClean="0">
                <a:solidFill>
                  <a:schemeClr val="tx2">
                    <a:lumMod val="75000"/>
                  </a:schemeClr>
                </a:solidFill>
                <a:latin typeface="Comic Sans MS" pitchFamily="66" charset="0"/>
              </a:rPr>
              <a:t>Relaciones:</a:t>
            </a:r>
          </a:p>
          <a:p>
            <a:pPr marL="1229868" lvl="3" indent="-342900">
              <a:buAutoNum type="arabicPeriod"/>
            </a:pPr>
            <a:r>
              <a:rPr lang="es-ES" sz="1400" b="1" dirty="0" smtClean="0">
                <a:solidFill>
                  <a:schemeClr val="accent2"/>
                </a:solidFill>
                <a:latin typeface="Comic Sans MS" pitchFamily="66" charset="0"/>
              </a:rPr>
              <a:t>Internas: </a:t>
            </a:r>
            <a:r>
              <a:rPr lang="es-ES" sz="1400" dirty="0" smtClean="0">
                <a:latin typeface="Comic Sans MS" pitchFamily="66" charset="0"/>
              </a:rPr>
              <a:t>jefe, responsable del túnel de pintura y departamento de logística.</a:t>
            </a:r>
          </a:p>
          <a:p>
            <a:pPr marL="452628" indent="-342900">
              <a:buAutoNum type="arabicPeriod"/>
            </a:pPr>
            <a:r>
              <a:rPr lang="es-ES" sz="1400" b="1" dirty="0" smtClean="0">
                <a:solidFill>
                  <a:schemeClr val="tx2">
                    <a:lumMod val="75000"/>
                  </a:schemeClr>
                </a:solidFill>
                <a:latin typeface="Comic Sans MS" pitchFamily="66" charset="0"/>
              </a:rPr>
              <a:t>Aspectos:</a:t>
            </a:r>
          </a:p>
          <a:p>
            <a:pPr marL="1229868" lvl="3" indent="-342900">
              <a:buAutoNum type="arabicPeriod"/>
            </a:pPr>
            <a:r>
              <a:rPr lang="es-ES" sz="1400" b="1" dirty="0" smtClean="0">
                <a:solidFill>
                  <a:schemeClr val="accent2"/>
                </a:solidFill>
                <a:latin typeface="Comic Sans MS" pitchFamily="66" charset="0"/>
              </a:rPr>
              <a:t>Duros: </a:t>
            </a:r>
            <a:r>
              <a:rPr lang="es-ES" sz="1400" dirty="0" smtClean="0">
                <a:latin typeface="Comic Sans MS" pitchFamily="66" charset="0"/>
              </a:rPr>
              <a:t>darle ordenes a sus propios compañeros.</a:t>
            </a:r>
          </a:p>
          <a:p>
            <a:pPr marL="1229868" lvl="3" indent="-342900">
              <a:buAutoNum type="arabicPeriod"/>
            </a:pPr>
            <a:r>
              <a:rPr lang="es-ES" sz="1400" b="1" dirty="0" smtClean="0">
                <a:solidFill>
                  <a:schemeClr val="accent2"/>
                </a:solidFill>
                <a:latin typeface="Comic Sans MS" pitchFamily="66" charset="0"/>
              </a:rPr>
              <a:t>Satisfactorios: </a:t>
            </a:r>
            <a:r>
              <a:rPr lang="es-ES" sz="1400" dirty="0" smtClean="0">
                <a:latin typeface="Comic Sans MS" pitchFamily="66" charset="0"/>
              </a:rPr>
              <a:t>observar que se realizar correctamente las actividades.</a:t>
            </a:r>
          </a:p>
          <a:p>
            <a:pPr marL="1229868" lvl="3" indent="-342900">
              <a:buAutoNum type="arabicPeriod"/>
            </a:pPr>
            <a:endParaRPr lang="es-ES" sz="1400" dirty="0" smtClean="0">
              <a:latin typeface="Comic Sans MS" pitchFamily="66" charset="0"/>
              <a:hlinkClick r:id="rId5" action="ppaction://hlinksldjump"/>
            </a:endParaRPr>
          </a:p>
          <a:p>
            <a:pPr marL="1229868" lvl="3" indent="-342900" algn="ctr"/>
            <a:r>
              <a:rPr lang="es-ES" sz="1400" dirty="0" smtClean="0">
                <a:latin typeface="Comic Sans MS" pitchFamily="66" charset="0"/>
                <a:hlinkClick r:id="rId5" action="ppaction://hlinksldjump"/>
              </a:rPr>
              <a:t>VOLVER</a:t>
            </a:r>
            <a:endParaRPr lang="es-ES" sz="1400" dirty="0" smtClean="0">
              <a:latin typeface="Comic Sans MS" pitchFamily="66" charset="0"/>
            </a:endParaRPr>
          </a:p>
          <a:p>
            <a:pPr marL="1229868" lvl="3" indent="-342900">
              <a:buAutoNum type="arabicPeriod"/>
            </a:pPr>
            <a:endParaRPr lang="es-ES" dirty="0" smtClean="0"/>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2000241"/>
            <a:ext cx="5686436" cy="4000528"/>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ANALISIS </a:t>
            </a:r>
          </a:p>
          <a:p>
            <a:pPr algn="ctr"/>
            <a:r>
              <a:rPr lang="es-ES" sz="1400" b="1" dirty="0" smtClean="0">
                <a:latin typeface="Comic Sans MS" pitchFamily="66" charset="0"/>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3571869" y="285729"/>
            <a:ext cx="5072098" cy="1569660"/>
          </a:xfrm>
          <a:prstGeom prst="rect">
            <a:avLst/>
          </a:prstGeom>
          <a:noFill/>
        </p:spPr>
        <p:txBody>
          <a:bodyPr wrap="square" lIns="91440" tIns="45720" rIns="91440" bIns="45720">
            <a:spAutoFit/>
          </a:bodyPr>
          <a:lstStyle/>
          <a:p>
            <a:pPr algn="ctr"/>
            <a:r>
              <a:rPr lang="es-ES"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VALORES DE LA CULTURA Y ORGANIZACIÓN</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928802"/>
            <a:ext cx="5715040" cy="3539430"/>
          </a:xfrm>
          <a:prstGeom prst="rect">
            <a:avLst/>
          </a:prstGeom>
        </p:spPr>
        <p:txBody>
          <a:bodyPr wrap="square">
            <a:spAutoFit/>
          </a:bodyPr>
          <a:lstStyle/>
          <a:p>
            <a:pPr>
              <a:buNone/>
            </a:pPr>
            <a:endParaRPr lang="es-ES" sz="1400" dirty="0" smtClean="0">
              <a:latin typeface="Comic Sans MS" pitchFamily="66" charset="0"/>
            </a:endParaRPr>
          </a:p>
          <a:p>
            <a:pPr>
              <a:buNone/>
            </a:pPr>
            <a:endParaRPr lang="es-ES" sz="1400" dirty="0" smtClean="0">
              <a:latin typeface="Comic Sans MS" pitchFamily="66" charset="0"/>
            </a:endParaRPr>
          </a:p>
          <a:p>
            <a:pPr>
              <a:buNone/>
            </a:pPr>
            <a:endParaRPr lang="es-ES" sz="1400" dirty="0" smtClean="0">
              <a:latin typeface="Comic Sans MS" pitchFamily="66" charset="0"/>
            </a:endParaRPr>
          </a:p>
          <a:p>
            <a:pPr>
              <a:buNone/>
            </a:pPr>
            <a:r>
              <a:rPr lang="es-ES" sz="1400" dirty="0" smtClean="0">
                <a:latin typeface="Comic Sans MS" pitchFamily="66" charset="0"/>
              </a:rPr>
              <a:t>Para la empresa una de la cosas importantes es poderle dar un servicio al cliente.</a:t>
            </a:r>
          </a:p>
          <a:p>
            <a:pPr>
              <a:buNone/>
            </a:pPr>
            <a:r>
              <a:rPr lang="es-ES" sz="1400" b="1" dirty="0" smtClean="0">
                <a:latin typeface="Comic Sans MS" pitchFamily="66" charset="0"/>
              </a:rPr>
              <a:t>	“En lugar de vende un producto, vende una solución”</a:t>
            </a:r>
            <a:r>
              <a:rPr lang="es-ES" sz="1400" dirty="0" smtClean="0">
                <a:latin typeface="Comic Sans MS" pitchFamily="66" charset="0"/>
              </a:rPr>
              <a:t>-</a:t>
            </a:r>
            <a:r>
              <a:rPr lang="es-ES" sz="1400" b="1" dirty="0" smtClean="0">
                <a:latin typeface="Comic Sans MS" pitchFamily="66" charset="0"/>
              </a:rPr>
              <a:t> </a:t>
            </a:r>
            <a:r>
              <a:rPr lang="es-ES" sz="1400" dirty="0" smtClean="0">
                <a:latin typeface="Comic Sans MS" pitchFamily="66" charset="0"/>
              </a:rPr>
              <a:t>director empresa.</a:t>
            </a:r>
          </a:p>
          <a:p>
            <a:pPr>
              <a:buNone/>
            </a:pPr>
            <a:endParaRPr lang="es-ES" sz="1400" dirty="0" smtClean="0">
              <a:latin typeface="Comic Sans MS" pitchFamily="66" charset="0"/>
            </a:endParaRPr>
          </a:p>
          <a:p>
            <a:pPr>
              <a:buNone/>
            </a:pPr>
            <a:r>
              <a:rPr lang="es-ES" sz="1400" dirty="0" smtClean="0">
                <a:latin typeface="Comic Sans MS" pitchFamily="66" charset="0"/>
              </a:rPr>
              <a:t>Para mejorar la situación es resolver la situación del cliente, siempre sin renunciar su filosofía se sus orígenes.</a:t>
            </a:r>
          </a:p>
          <a:p>
            <a:pPr>
              <a:buNone/>
            </a:pPr>
            <a:endParaRPr lang="es-ES" sz="1400" dirty="0" smtClean="0">
              <a:solidFill>
                <a:srgbClr val="000000"/>
              </a:solidFill>
              <a:latin typeface="Comic Sans MS" pitchFamily="66" charset="0"/>
            </a:endParaRPr>
          </a:p>
          <a:p>
            <a:pPr>
              <a:buNone/>
            </a:pPr>
            <a:r>
              <a:rPr lang="es-ES" sz="1400" dirty="0" smtClean="0">
                <a:solidFill>
                  <a:srgbClr val="000000"/>
                </a:solidFill>
                <a:latin typeface="Comic Sans MS" pitchFamily="66" charset="0"/>
              </a:rPr>
              <a:t>	Los valores de la organización:</a:t>
            </a:r>
          </a:p>
          <a:p>
            <a:pPr>
              <a:buFont typeface="Wingdings" pitchFamily="2" charset="2"/>
              <a:buChar char="ü"/>
            </a:pPr>
            <a:r>
              <a:rPr lang="es-ES" sz="1400" dirty="0" smtClean="0">
                <a:solidFill>
                  <a:srgbClr val="000000"/>
                </a:solidFill>
                <a:latin typeface="Comic Sans MS" pitchFamily="66" charset="0"/>
              </a:rPr>
              <a:t>Inversiones que nos ayudan a mejorar nuestro rendimiento.</a:t>
            </a:r>
          </a:p>
          <a:p>
            <a:pPr>
              <a:buFont typeface="Wingdings" pitchFamily="2" charset="2"/>
              <a:buChar char="ü"/>
            </a:pPr>
            <a:r>
              <a:rPr lang="es-ES" sz="1400" dirty="0" smtClean="0">
                <a:solidFill>
                  <a:srgbClr val="000000"/>
                </a:solidFill>
                <a:latin typeface="Comic Sans MS" pitchFamily="66" charset="0"/>
              </a:rPr>
              <a:t>Mejorar la productividad aprovechando los recursos.</a:t>
            </a:r>
          </a:p>
          <a:p>
            <a:pPr>
              <a:buFont typeface="Wingdings" pitchFamily="2" charset="2"/>
              <a:buChar char="ü"/>
            </a:pPr>
            <a:r>
              <a:rPr lang="es-ES" sz="1400" dirty="0" smtClean="0">
                <a:solidFill>
                  <a:srgbClr val="000000"/>
                </a:solidFill>
                <a:latin typeface="Comic Sans MS" pitchFamily="66" charset="0"/>
              </a:rPr>
              <a:t>Afrontar una visión real de la realidad.</a:t>
            </a:r>
          </a:p>
          <a:p>
            <a:pPr>
              <a:buFont typeface="Wingdings" pitchFamily="2" charset="2"/>
              <a:buChar char="ü"/>
            </a:pPr>
            <a:r>
              <a:rPr lang="es-ES" sz="1400" dirty="0" smtClean="0">
                <a:solidFill>
                  <a:srgbClr val="000000"/>
                </a:solidFill>
                <a:latin typeface="Comic Sans MS" pitchFamily="66" charset="0"/>
              </a:rPr>
              <a:t>Siempre con actitud positiva.</a:t>
            </a:r>
          </a:p>
        </p:txBody>
      </p:sp>
      <p:sp>
        <p:nvSpPr>
          <p:cNvPr id="14" name="13 Rectángulo"/>
          <p:cNvSpPr/>
          <p:nvPr/>
        </p:nvSpPr>
        <p:spPr>
          <a:xfrm>
            <a:off x="2714612" y="1785926"/>
            <a:ext cx="6429388" cy="646331"/>
          </a:xfrm>
          <a:prstGeom prst="rect">
            <a:avLst/>
          </a:prstGeom>
        </p:spPr>
        <p:txBody>
          <a:bodyPr wrap="square">
            <a:spAutoFit/>
          </a:bodyPr>
          <a:lstStyle/>
          <a:p>
            <a:pPr marL="1229868" lvl="3" indent="-342900"/>
            <a:endParaRPr lang="es-ES" dirty="0" smtClean="0"/>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1142984"/>
            <a:ext cx="5686436" cy="5500726"/>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ANALISIS </a:t>
            </a:r>
          </a:p>
          <a:p>
            <a:pPr algn="ctr"/>
            <a:r>
              <a:rPr lang="es-ES" sz="1400" b="1" dirty="0" smtClean="0">
                <a:latin typeface="Comic Sans MS" pitchFamily="66" charset="0"/>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3571869" y="285729"/>
            <a:ext cx="5072098" cy="584775"/>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OUTSOURCING</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714488"/>
            <a:ext cx="5715040" cy="1169551"/>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endParaRPr lang="es-ES" dirty="0"/>
          </a:p>
        </p:txBody>
      </p:sp>
      <p:sp>
        <p:nvSpPr>
          <p:cNvPr id="14" name="13 Rectángulo"/>
          <p:cNvSpPr/>
          <p:nvPr/>
        </p:nvSpPr>
        <p:spPr>
          <a:xfrm>
            <a:off x="2714612" y="1785926"/>
            <a:ext cx="6429388" cy="646331"/>
          </a:xfrm>
          <a:prstGeom prst="rect">
            <a:avLst/>
          </a:prstGeom>
        </p:spPr>
        <p:txBody>
          <a:bodyPr wrap="square">
            <a:spAutoFit/>
          </a:bodyPr>
          <a:lstStyle/>
          <a:p>
            <a:pPr marL="1229868" lvl="3" indent="-342900"/>
            <a:endParaRPr lang="es-ES" dirty="0" smtClean="0"/>
          </a:p>
          <a:p>
            <a:endParaRPr lang="es-ES" dirty="0"/>
          </a:p>
        </p:txBody>
      </p:sp>
      <p:sp>
        <p:nvSpPr>
          <p:cNvPr id="15" name="14 Rectángulo"/>
          <p:cNvSpPr/>
          <p:nvPr/>
        </p:nvSpPr>
        <p:spPr>
          <a:xfrm>
            <a:off x="2928926" y="889844"/>
            <a:ext cx="5214974" cy="3970318"/>
          </a:xfrm>
          <a:prstGeom prst="rect">
            <a:avLst/>
          </a:prstGeom>
        </p:spPr>
        <p:txBody>
          <a:bodyPr wrap="square">
            <a:spAutoFit/>
          </a:bodyPr>
          <a:lstStyle/>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r>
              <a:rPr lang="es-ES" sz="1400" dirty="0" smtClean="0">
                <a:latin typeface="Comic Sans MS" pitchFamily="66" charset="0"/>
              </a:rPr>
              <a:t>	</a:t>
            </a:r>
          </a:p>
          <a:p>
            <a:pPr lvl="0">
              <a:buNone/>
            </a:pPr>
            <a:r>
              <a:rPr lang="es-ES" sz="1400" dirty="0" smtClean="0">
                <a:latin typeface="Comic Sans MS" pitchFamily="66" charset="0"/>
              </a:rPr>
              <a:t>	Galbis cuenta con </a:t>
            </a:r>
            <a:r>
              <a:rPr lang="es-ES" sz="1400" dirty="0" smtClean="0">
                <a:latin typeface="Comic Sans MS" pitchFamily="66" charset="0"/>
                <a:hlinkClick r:id="" action="ppaction://noaction"/>
              </a:rPr>
              <a:t>tres fabricas </a:t>
            </a:r>
            <a:r>
              <a:rPr lang="es-ES" sz="1400" dirty="0" smtClean="0">
                <a:latin typeface="Comic Sans MS" pitchFamily="66" charset="0"/>
              </a:rPr>
              <a:t>donde se transforman el factor productivo (input) y en producto (output), a través de máquinas especializadas, para realizar  ángulos, riostras, puertas, todo lo relacionado con el ganado,…, que posteriormente serán compradas por dicha empresa para su venta. Estas fabricas son de uso exclusivo por la empresa, ya que no trabajan para competidores de la zona.</a:t>
            </a:r>
          </a:p>
          <a:p>
            <a:pPr>
              <a:buNone/>
            </a:pPr>
            <a:r>
              <a:rPr lang="es-ES" sz="1400" dirty="0" smtClean="0">
                <a:latin typeface="Comic Sans MS" pitchFamily="66" charset="0"/>
              </a:rPr>
              <a:t> 	</a:t>
            </a:r>
          </a:p>
          <a:p>
            <a:pPr>
              <a:buNone/>
            </a:pPr>
            <a:r>
              <a:rPr lang="es-ES" sz="1400" dirty="0" smtClean="0">
                <a:latin typeface="Comic Sans MS" pitchFamily="66" charset="0"/>
              </a:rPr>
              <a:t>	Tener una empresa de esta manera estructura tiene sus ventajas e inconvenientes:</a:t>
            </a:r>
          </a:p>
          <a:p>
            <a:pPr>
              <a:buNone/>
            </a:pPr>
            <a:endParaRPr lang="es-ES" sz="1400" dirty="0" smtClean="0">
              <a:latin typeface="Comic Sans MS" pitchFamily="66" charset="0"/>
            </a:endParaRPr>
          </a:p>
        </p:txBody>
      </p:sp>
      <p:sp>
        <p:nvSpPr>
          <p:cNvPr id="16" name="15 Elipse"/>
          <p:cNvSpPr/>
          <p:nvPr/>
        </p:nvSpPr>
        <p:spPr>
          <a:xfrm>
            <a:off x="3143240" y="5072074"/>
            <a:ext cx="2000264" cy="15001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dirty="0" smtClean="0">
              <a:latin typeface="Comic Sans MS" pitchFamily="66" charset="0"/>
            </a:endParaRPr>
          </a:p>
          <a:p>
            <a:pPr algn="ctr"/>
            <a:r>
              <a:rPr lang="es-ES" sz="1400" dirty="0" smtClean="0">
                <a:latin typeface="Comic Sans MS" pitchFamily="66" charset="0"/>
                <a:hlinkClick r:id="" action="ppaction://noaction"/>
              </a:rPr>
              <a:t>Ventajas</a:t>
            </a:r>
            <a:r>
              <a:rPr lang="es-ES" sz="1400" dirty="0" smtClean="0">
                <a:latin typeface="Comic Sans MS" pitchFamily="66" charset="0"/>
              </a:rPr>
              <a:t>:</a:t>
            </a:r>
          </a:p>
          <a:p>
            <a:pPr algn="ctr"/>
            <a:r>
              <a:rPr lang="es-ES" sz="1400" dirty="0" smtClean="0">
                <a:latin typeface="Comic Sans MS" pitchFamily="66" charset="0"/>
              </a:rPr>
              <a:t>No tienes tanto personal a tu cargo</a:t>
            </a:r>
          </a:p>
          <a:p>
            <a:pPr algn="ctr"/>
            <a:endParaRPr lang="es-ES" dirty="0"/>
          </a:p>
        </p:txBody>
      </p:sp>
      <p:sp>
        <p:nvSpPr>
          <p:cNvPr id="17" name="16 Elipse"/>
          <p:cNvSpPr/>
          <p:nvPr/>
        </p:nvSpPr>
        <p:spPr>
          <a:xfrm>
            <a:off x="5429256" y="5143512"/>
            <a:ext cx="2286016" cy="142876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latin typeface="Comic Sans MS" pitchFamily="66" charset="0"/>
                <a:hlinkClick r:id="" action="ppaction://noaction"/>
              </a:rPr>
              <a:t>Inconvenientes</a:t>
            </a:r>
            <a:r>
              <a:rPr lang="es-ES" sz="1400" dirty="0" smtClean="0">
                <a:latin typeface="Comic Sans MS" pitchFamily="66" charset="0"/>
              </a:rPr>
              <a:t>:</a:t>
            </a:r>
          </a:p>
          <a:p>
            <a:pPr algn="ctr"/>
            <a:r>
              <a:rPr lang="es-ES" sz="1400" dirty="0" smtClean="0">
                <a:latin typeface="Comic Sans MS" pitchFamily="66" charset="0"/>
              </a:rPr>
              <a:t>No puedes controlar la actividad directamente</a:t>
            </a:r>
            <a:r>
              <a:rPr lang="es-ES" sz="1300" dirty="0" smtClean="0">
                <a:latin typeface="Comic Sans MS" pitchFamily="66" charset="0"/>
              </a:rPr>
              <a:t>.</a:t>
            </a:r>
          </a:p>
          <a:p>
            <a:pPr algn="ctr"/>
            <a:endParaRPr lang="es-ES" sz="14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1142984"/>
            <a:ext cx="5686436" cy="5197493"/>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endParaRPr lang="es-ES" sz="1500" dirty="0">
              <a:latin typeface="Comic Sans MS" pitchFamily="66" charset="0"/>
            </a:endParaRPr>
          </a:p>
          <a:p>
            <a:pPr lvl="1">
              <a:lnSpc>
                <a:spcPct val="120000"/>
              </a:lnSpc>
              <a:buNone/>
            </a:pPr>
            <a:r>
              <a:rPr lang="es-ES" sz="2500" dirty="0" smtClean="0">
                <a:latin typeface="Comic Sans MS" pitchFamily="66" charset="0"/>
              </a:rPr>
              <a:t>	</a:t>
            </a:r>
          </a:p>
          <a:p>
            <a:pPr lvl="1">
              <a:lnSpc>
                <a:spcPct val="120000"/>
              </a:lnSpc>
              <a:buNone/>
            </a:pPr>
            <a:endParaRPr lang="es-ES" sz="2500" dirty="0" smtClean="0">
              <a:solidFill>
                <a:schemeClr val="bg1"/>
              </a:solidFill>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4" action="ppaction://hlinksldjump"/>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5" action="ppaction://hlinksldjump"/>
              </a:rPr>
              <a:t>ANALISIS </a:t>
            </a:r>
          </a:p>
          <a:p>
            <a:pPr algn="ctr"/>
            <a:r>
              <a:rPr lang="es-ES" sz="1400" b="1" dirty="0" smtClean="0">
                <a:latin typeface="Comic Sans MS" pitchFamily="66" charset="0"/>
                <a:hlinkClick r:id="rId5" action="ppaction://hlinksldjump"/>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6" name="15 Rectángulo"/>
          <p:cNvSpPr/>
          <p:nvPr/>
        </p:nvSpPr>
        <p:spPr>
          <a:xfrm>
            <a:off x="3357555" y="357167"/>
            <a:ext cx="4595948" cy="584775"/>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INTRODUCCIÓN</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7" name="16 Rectángulo"/>
          <p:cNvSpPr/>
          <p:nvPr/>
        </p:nvSpPr>
        <p:spPr>
          <a:xfrm>
            <a:off x="3000364" y="1582340"/>
            <a:ext cx="5786478" cy="3447098"/>
          </a:xfrm>
          <a:prstGeom prst="rect">
            <a:avLst/>
          </a:prstGeom>
        </p:spPr>
        <p:txBody>
          <a:bodyPr wrap="square">
            <a:spAutoFit/>
          </a:bodyPr>
          <a:lstStyle/>
          <a:p>
            <a:pPr>
              <a:buNone/>
            </a:pPr>
            <a:endParaRPr lang="es-ES" dirty="0" smtClean="0">
              <a:solidFill>
                <a:schemeClr val="bg1"/>
              </a:solidFill>
              <a:latin typeface="Comic Sans MS" pitchFamily="66" charset="0"/>
            </a:endParaRPr>
          </a:p>
          <a:p>
            <a:pPr>
              <a:buNone/>
            </a:pPr>
            <a:endParaRPr lang="es-ES" dirty="0" smtClean="0">
              <a:solidFill>
                <a:schemeClr val="bg1"/>
              </a:solidFill>
              <a:latin typeface="Comic Sans MS" pitchFamily="66" charset="0"/>
            </a:endParaRPr>
          </a:p>
          <a:p>
            <a:pPr>
              <a:buNone/>
            </a:pPr>
            <a:r>
              <a:rPr lang="es-ES" dirty="0" smtClean="0">
                <a:solidFill>
                  <a:schemeClr val="bg1"/>
                </a:solidFill>
                <a:latin typeface="Comic Sans MS" pitchFamily="66" charset="0"/>
              </a:rPr>
              <a:t>	</a:t>
            </a:r>
          </a:p>
          <a:p>
            <a:pPr>
              <a:buNone/>
            </a:pPr>
            <a:endParaRPr lang="es-ES" dirty="0" smtClean="0">
              <a:solidFill>
                <a:schemeClr val="bg1"/>
              </a:solidFill>
              <a:latin typeface="Comic Sans MS" pitchFamily="66" charset="0"/>
            </a:endParaRPr>
          </a:p>
          <a:p>
            <a:pPr>
              <a:buNone/>
            </a:pPr>
            <a:r>
              <a:rPr lang="es-ES" dirty="0" smtClean="0">
                <a:solidFill>
                  <a:schemeClr val="bg1"/>
                </a:solidFill>
                <a:latin typeface="Comic Sans MS" pitchFamily="66" charset="0"/>
              </a:rPr>
              <a:t>	</a:t>
            </a:r>
            <a:r>
              <a:rPr lang="es-ES" sz="1600" dirty="0" smtClean="0">
                <a:solidFill>
                  <a:schemeClr val="tx2">
                    <a:lumMod val="50000"/>
                  </a:schemeClr>
                </a:solidFill>
                <a:latin typeface="Comic Sans MS" pitchFamily="66" charset="0"/>
              </a:rPr>
              <a:t>El Grupo de empresas Galbis es una empresa familiar que lleva en el mercado desde 1.950, dando servicio a domicilio a sus clientes en España y Portugal.</a:t>
            </a:r>
          </a:p>
          <a:p>
            <a:pPr>
              <a:buNone/>
            </a:pPr>
            <a:endParaRPr lang="es-ES" sz="1600" dirty="0" smtClean="0">
              <a:solidFill>
                <a:schemeClr val="tx2">
                  <a:lumMod val="50000"/>
                </a:schemeClr>
              </a:solidFill>
              <a:latin typeface="Comic Sans MS" pitchFamily="66" charset="0"/>
            </a:endParaRPr>
          </a:p>
          <a:p>
            <a:pPr>
              <a:buNone/>
            </a:pPr>
            <a:r>
              <a:rPr lang="es-ES" sz="1600" dirty="0" smtClean="0">
                <a:solidFill>
                  <a:schemeClr val="tx2">
                    <a:lumMod val="50000"/>
                  </a:schemeClr>
                </a:solidFill>
                <a:latin typeface="Comic Sans MS" pitchFamily="66" charset="0"/>
              </a:rPr>
              <a:t>	En este trabajo realizaremos un estudio Galbis, analizando sus elementos estructurales tales como el diseño organizativo, cultura o valores y los factores de contingencia como el entorno, la tecnología, estrategia o la responsabilidad social.</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4"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1142984"/>
            <a:ext cx="5686436" cy="5500726"/>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ANALISIS </a:t>
            </a:r>
          </a:p>
          <a:p>
            <a:pPr algn="ctr"/>
            <a:r>
              <a:rPr lang="es-ES" sz="1400" b="1" dirty="0" smtClean="0">
                <a:latin typeface="Comic Sans MS" pitchFamily="66" charset="0"/>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3571869" y="285729"/>
            <a:ext cx="5072098" cy="584775"/>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OUTSOURCING</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714488"/>
            <a:ext cx="5715040" cy="1169551"/>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endParaRPr lang="es-ES" dirty="0"/>
          </a:p>
        </p:txBody>
      </p:sp>
      <p:sp>
        <p:nvSpPr>
          <p:cNvPr id="14" name="13 Rectángulo"/>
          <p:cNvSpPr/>
          <p:nvPr/>
        </p:nvSpPr>
        <p:spPr>
          <a:xfrm>
            <a:off x="2714612" y="1785926"/>
            <a:ext cx="6429388" cy="646331"/>
          </a:xfrm>
          <a:prstGeom prst="rect">
            <a:avLst/>
          </a:prstGeom>
        </p:spPr>
        <p:txBody>
          <a:bodyPr wrap="square">
            <a:spAutoFit/>
          </a:bodyPr>
          <a:lstStyle/>
          <a:p>
            <a:pPr marL="1229868" lvl="3" indent="-342900"/>
            <a:endParaRPr lang="es-ES" dirty="0" smtClean="0"/>
          </a:p>
          <a:p>
            <a:endParaRPr lang="es-ES" dirty="0"/>
          </a:p>
        </p:txBody>
      </p:sp>
      <p:sp>
        <p:nvSpPr>
          <p:cNvPr id="15" name="14 Rectángulo"/>
          <p:cNvSpPr/>
          <p:nvPr/>
        </p:nvSpPr>
        <p:spPr>
          <a:xfrm>
            <a:off x="2928926" y="889844"/>
            <a:ext cx="3929074" cy="1384995"/>
          </a:xfrm>
          <a:prstGeom prst="rect">
            <a:avLst/>
          </a:prstGeom>
        </p:spPr>
        <p:txBody>
          <a:bodyPr wrap="square">
            <a:spAutoFit/>
          </a:bodyPr>
          <a:lstStyle/>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r>
              <a:rPr lang="es-ES" sz="1400" dirty="0" smtClean="0">
                <a:latin typeface="Comic Sans MS" pitchFamily="66" charset="0"/>
              </a:rPr>
              <a:t>	</a:t>
            </a:r>
          </a:p>
        </p:txBody>
      </p:sp>
      <p:graphicFrame>
        <p:nvGraphicFramePr>
          <p:cNvPr id="67587" name="Object 3"/>
          <p:cNvGraphicFramePr>
            <a:graphicFrameLocks noChangeAspect="1"/>
          </p:cNvGraphicFramePr>
          <p:nvPr/>
        </p:nvGraphicFramePr>
        <p:xfrm>
          <a:off x="3643306" y="1857364"/>
          <a:ext cx="4643470" cy="3725991"/>
        </p:xfrm>
        <a:graphic>
          <a:graphicData uri="http://schemas.openxmlformats.org/presentationml/2006/ole">
            <p:oleObj spid="_x0000_s1026" name="Gráfico" r:id="rId5" imgW="6096000" imgH="4067243" progId="MSGraph.Chart.8">
              <p:embed followColorScheme="full"/>
            </p:oleObj>
          </a:graphicData>
        </a:graphic>
      </p:graphicFrame>
      <p:sp>
        <p:nvSpPr>
          <p:cNvPr id="18" name="17 Rectángulo"/>
          <p:cNvSpPr/>
          <p:nvPr/>
        </p:nvSpPr>
        <p:spPr>
          <a:xfrm>
            <a:off x="4000496" y="2786058"/>
            <a:ext cx="1714496" cy="646331"/>
          </a:xfrm>
          <a:prstGeom prst="rect">
            <a:avLst/>
          </a:prstGeom>
        </p:spPr>
        <p:txBody>
          <a:bodyPr wrap="square">
            <a:spAutoFit/>
          </a:bodyPr>
          <a:lstStyle/>
          <a:p>
            <a:r>
              <a:rPr lang="es-ES" b="1" dirty="0" smtClean="0">
                <a:latin typeface="Comic Sans MS" pitchFamily="66" charset="0"/>
              </a:rPr>
              <a:t>PERSONAL</a:t>
            </a:r>
          </a:p>
          <a:p>
            <a:r>
              <a:rPr lang="es-ES" b="1" dirty="0" smtClean="0">
                <a:latin typeface="Comic Sans MS" pitchFamily="66" charset="0"/>
              </a:rPr>
              <a:t>INDIRECTO</a:t>
            </a:r>
            <a:endParaRPr lang="es-ES" b="1" dirty="0">
              <a:latin typeface="Comic Sans MS" pitchFamily="66" charset="0"/>
            </a:endParaRPr>
          </a:p>
        </p:txBody>
      </p:sp>
      <p:sp>
        <p:nvSpPr>
          <p:cNvPr id="19" name="18 Rectángulo"/>
          <p:cNvSpPr/>
          <p:nvPr/>
        </p:nvSpPr>
        <p:spPr>
          <a:xfrm>
            <a:off x="6143636" y="2928934"/>
            <a:ext cx="1785950" cy="646331"/>
          </a:xfrm>
          <a:prstGeom prst="rect">
            <a:avLst/>
          </a:prstGeom>
        </p:spPr>
        <p:txBody>
          <a:bodyPr wrap="square">
            <a:spAutoFit/>
          </a:bodyPr>
          <a:lstStyle/>
          <a:p>
            <a:pPr algn="ctr"/>
            <a:r>
              <a:rPr lang="es-ES" b="1" dirty="0" smtClean="0">
                <a:latin typeface="Comic Sans MS" pitchFamily="66" charset="0"/>
              </a:rPr>
              <a:t>PERSONAL </a:t>
            </a:r>
          </a:p>
          <a:p>
            <a:pPr algn="ctr"/>
            <a:r>
              <a:rPr lang="es-ES" b="1" dirty="0" smtClean="0">
                <a:latin typeface="Comic Sans MS" pitchFamily="66" charset="0"/>
              </a:rPr>
              <a:t>DIRECTO</a:t>
            </a:r>
            <a:endParaRPr lang="es-ES" b="1"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67587"/>
                                        </p:tgtEl>
                                        <p:attrNameLst>
                                          <p:attrName>style.visibility</p:attrName>
                                        </p:attrNameLst>
                                      </p:cBhvr>
                                      <p:to>
                                        <p:strVal val="visible"/>
                                      </p:to>
                                    </p:set>
                                    <p:anim calcmode="lin" valueType="num">
                                      <p:cBhvr>
                                        <p:cTn id="15" dur="1000" fill="hold"/>
                                        <p:tgtEl>
                                          <p:spTgt spid="67587"/>
                                        </p:tgtEl>
                                        <p:attrNameLst>
                                          <p:attrName>ppt_w</p:attrName>
                                        </p:attrNameLst>
                                      </p:cBhvr>
                                      <p:tavLst>
                                        <p:tav tm="0">
                                          <p:val>
                                            <p:fltVal val="0"/>
                                          </p:val>
                                        </p:tav>
                                        <p:tav tm="100000">
                                          <p:val>
                                            <p:strVal val="#ppt_w"/>
                                          </p:val>
                                        </p:tav>
                                      </p:tavLst>
                                    </p:anim>
                                    <p:anim calcmode="lin" valueType="num">
                                      <p:cBhvr>
                                        <p:cTn id="16" dur="1000" fill="hold"/>
                                        <p:tgtEl>
                                          <p:spTgt spid="67587"/>
                                        </p:tgtEl>
                                        <p:attrNameLst>
                                          <p:attrName>ppt_h</p:attrName>
                                        </p:attrNameLst>
                                      </p:cBhvr>
                                      <p:tavLst>
                                        <p:tav tm="0">
                                          <p:val>
                                            <p:fltVal val="0"/>
                                          </p:val>
                                        </p:tav>
                                        <p:tav tm="100000">
                                          <p:val>
                                            <p:strVal val="#ppt_h"/>
                                          </p:val>
                                        </p:tav>
                                      </p:tavLst>
                                    </p:anim>
                                    <p:anim calcmode="lin" valueType="num">
                                      <p:cBhvr>
                                        <p:cTn id="17" dur="1000" fill="hold"/>
                                        <p:tgtEl>
                                          <p:spTgt spid="67587"/>
                                        </p:tgtEl>
                                        <p:attrNameLst>
                                          <p:attrName>style.rotation</p:attrName>
                                        </p:attrNameLst>
                                      </p:cBhvr>
                                      <p:tavLst>
                                        <p:tav tm="0">
                                          <p:val>
                                            <p:fltVal val="90"/>
                                          </p:val>
                                        </p:tav>
                                        <p:tav tm="100000">
                                          <p:val>
                                            <p:fltVal val="0"/>
                                          </p:val>
                                        </p:tav>
                                      </p:tavLst>
                                    </p:anim>
                                    <p:animEffect transition="in" filter="fade">
                                      <p:cBhvr>
                                        <p:cTn id="18" dur="1000"/>
                                        <p:tgtEl>
                                          <p:spTgt spid="675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6758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1142984"/>
            <a:ext cx="5686436" cy="5500726"/>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ANALISIS </a:t>
            </a:r>
          </a:p>
          <a:p>
            <a:pPr algn="ctr"/>
            <a:r>
              <a:rPr lang="es-ES" sz="1400" b="1" dirty="0" smtClean="0">
                <a:latin typeface="Comic Sans MS" pitchFamily="66" charset="0"/>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3571869" y="285729"/>
            <a:ext cx="5072098" cy="584775"/>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OUTSOURCING</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714488"/>
            <a:ext cx="5715040" cy="1169551"/>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endParaRPr lang="es-ES" dirty="0"/>
          </a:p>
        </p:txBody>
      </p:sp>
      <p:sp>
        <p:nvSpPr>
          <p:cNvPr id="14" name="13 Rectángulo"/>
          <p:cNvSpPr/>
          <p:nvPr/>
        </p:nvSpPr>
        <p:spPr>
          <a:xfrm>
            <a:off x="2714612" y="1785926"/>
            <a:ext cx="6429388" cy="646331"/>
          </a:xfrm>
          <a:prstGeom prst="rect">
            <a:avLst/>
          </a:prstGeom>
        </p:spPr>
        <p:txBody>
          <a:bodyPr wrap="square">
            <a:spAutoFit/>
          </a:bodyPr>
          <a:lstStyle/>
          <a:p>
            <a:pPr marL="1229868" lvl="3" indent="-342900"/>
            <a:endParaRPr lang="es-ES" dirty="0" smtClean="0"/>
          </a:p>
          <a:p>
            <a:endParaRPr lang="es-ES" dirty="0"/>
          </a:p>
        </p:txBody>
      </p:sp>
      <p:sp>
        <p:nvSpPr>
          <p:cNvPr id="15" name="14 Rectángulo"/>
          <p:cNvSpPr/>
          <p:nvPr/>
        </p:nvSpPr>
        <p:spPr>
          <a:xfrm>
            <a:off x="2928926" y="889844"/>
            <a:ext cx="3929074" cy="1384995"/>
          </a:xfrm>
          <a:prstGeom prst="rect">
            <a:avLst/>
          </a:prstGeom>
        </p:spPr>
        <p:txBody>
          <a:bodyPr wrap="square">
            <a:spAutoFit/>
          </a:bodyPr>
          <a:lstStyle/>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r>
              <a:rPr lang="es-ES" sz="1400" dirty="0" smtClean="0">
                <a:latin typeface="Comic Sans MS" pitchFamily="66" charset="0"/>
              </a:rPr>
              <a:t>	</a:t>
            </a:r>
          </a:p>
        </p:txBody>
      </p:sp>
      <p:pic>
        <p:nvPicPr>
          <p:cNvPr id="17" name="Picture 8" descr="RSR_7466"/>
          <p:cNvPicPr>
            <a:picLocks noChangeAspect="1" noChangeArrowheads="1"/>
          </p:cNvPicPr>
          <p:nvPr/>
        </p:nvPicPr>
        <p:blipFill>
          <a:blip r:embed="rId4" cstate="print"/>
          <a:srcRect/>
          <a:stretch>
            <a:fillRect/>
          </a:stretch>
        </p:blipFill>
        <p:spPr bwMode="auto">
          <a:xfrm>
            <a:off x="4786314" y="4214818"/>
            <a:ext cx="3813985" cy="2286016"/>
          </a:xfrm>
          <a:prstGeom prst="rect">
            <a:avLst/>
          </a:prstGeom>
          <a:noFill/>
        </p:spPr>
      </p:pic>
      <p:pic>
        <p:nvPicPr>
          <p:cNvPr id="20" name="19 Imagen" descr="RSR_7450"/>
          <p:cNvPicPr/>
          <p:nvPr/>
        </p:nvPicPr>
        <p:blipFill>
          <a:blip r:embed="rId5" cstate="print"/>
          <a:srcRect/>
          <a:stretch>
            <a:fillRect/>
          </a:stretch>
        </p:blipFill>
        <p:spPr bwMode="auto">
          <a:xfrm>
            <a:off x="3143240" y="1857364"/>
            <a:ext cx="3857652" cy="2357455"/>
          </a:xfrm>
          <a:prstGeom prst="rect">
            <a:avLst/>
          </a:prstGeom>
          <a:noFill/>
        </p:spPr>
      </p:pic>
      <p:sp>
        <p:nvSpPr>
          <p:cNvPr id="21" name="20 CuadroTexto"/>
          <p:cNvSpPr txBox="1"/>
          <p:nvPr/>
        </p:nvSpPr>
        <p:spPr>
          <a:xfrm>
            <a:off x="4214810" y="2143116"/>
            <a:ext cx="2357454" cy="307777"/>
          </a:xfrm>
          <a:prstGeom prst="rect">
            <a:avLst/>
          </a:prstGeom>
          <a:noFill/>
        </p:spPr>
        <p:txBody>
          <a:bodyPr wrap="square" rtlCol="0">
            <a:spAutoFit/>
          </a:bodyPr>
          <a:lstStyle/>
          <a:p>
            <a:pPr algn="ctr"/>
            <a:r>
              <a:rPr lang="es-ES" sz="1400" dirty="0" smtClean="0">
                <a:solidFill>
                  <a:srgbClr val="FF0000"/>
                </a:solidFill>
                <a:latin typeface="Comic Sans MS" pitchFamily="66" charset="0"/>
              </a:rPr>
              <a:t>Una de las fabricas</a:t>
            </a:r>
            <a:endParaRPr lang="es-ES" sz="1400" dirty="0">
              <a:solidFill>
                <a:srgbClr val="FF0000"/>
              </a:solidFill>
              <a:latin typeface="Comic Sans MS" pitchFamily="66" charset="0"/>
            </a:endParaRPr>
          </a:p>
        </p:txBody>
      </p:sp>
      <p:sp>
        <p:nvSpPr>
          <p:cNvPr id="22" name="21 CuadroTexto"/>
          <p:cNvSpPr txBox="1"/>
          <p:nvPr/>
        </p:nvSpPr>
        <p:spPr>
          <a:xfrm>
            <a:off x="7143768" y="4214818"/>
            <a:ext cx="1428760" cy="738664"/>
          </a:xfrm>
          <a:prstGeom prst="rect">
            <a:avLst/>
          </a:prstGeom>
          <a:noFill/>
        </p:spPr>
        <p:txBody>
          <a:bodyPr wrap="square" rtlCol="0">
            <a:spAutoFit/>
          </a:bodyPr>
          <a:lstStyle/>
          <a:p>
            <a:r>
              <a:rPr lang="es-ES" sz="1400" dirty="0" smtClean="0">
                <a:solidFill>
                  <a:srgbClr val="FF0000"/>
                </a:solidFill>
                <a:latin typeface="Comic Sans MS" pitchFamily="66" charset="0"/>
              </a:rPr>
              <a:t>Nuevo robot de una de las fabricas</a:t>
            </a:r>
            <a:endParaRPr lang="es-ES" sz="1400" dirty="0">
              <a:solidFill>
                <a:srgbClr val="FF0000"/>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circle(in)">
                                      <p:cBhvr>
                                        <p:cTn id="15"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4"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1142984"/>
            <a:ext cx="5686436" cy="5500726"/>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ANALISIS </a:t>
            </a:r>
          </a:p>
          <a:p>
            <a:pPr algn="ctr"/>
            <a:r>
              <a:rPr lang="es-ES" sz="1400" b="1" dirty="0" smtClean="0">
                <a:latin typeface="Comic Sans MS" pitchFamily="66" charset="0"/>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3571869" y="285729"/>
            <a:ext cx="5072098" cy="584775"/>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OUTSOURCING</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714488"/>
            <a:ext cx="5715040" cy="1169551"/>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endParaRPr lang="es-ES" dirty="0"/>
          </a:p>
        </p:txBody>
      </p:sp>
      <p:sp>
        <p:nvSpPr>
          <p:cNvPr id="14" name="13 Rectángulo"/>
          <p:cNvSpPr/>
          <p:nvPr/>
        </p:nvSpPr>
        <p:spPr>
          <a:xfrm>
            <a:off x="2714612" y="1785926"/>
            <a:ext cx="6429388" cy="646331"/>
          </a:xfrm>
          <a:prstGeom prst="rect">
            <a:avLst/>
          </a:prstGeom>
        </p:spPr>
        <p:txBody>
          <a:bodyPr wrap="square">
            <a:spAutoFit/>
          </a:bodyPr>
          <a:lstStyle/>
          <a:p>
            <a:pPr marL="1229868" lvl="3" indent="-342900"/>
            <a:endParaRPr lang="es-ES" dirty="0" smtClean="0"/>
          </a:p>
          <a:p>
            <a:endParaRPr lang="es-ES" dirty="0"/>
          </a:p>
        </p:txBody>
      </p:sp>
      <p:sp>
        <p:nvSpPr>
          <p:cNvPr id="15" name="14 Rectángulo"/>
          <p:cNvSpPr/>
          <p:nvPr/>
        </p:nvSpPr>
        <p:spPr>
          <a:xfrm>
            <a:off x="2928926" y="889844"/>
            <a:ext cx="3929074" cy="1384995"/>
          </a:xfrm>
          <a:prstGeom prst="rect">
            <a:avLst/>
          </a:prstGeom>
        </p:spPr>
        <p:txBody>
          <a:bodyPr wrap="square">
            <a:spAutoFit/>
          </a:bodyPr>
          <a:lstStyle/>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endParaRPr lang="es-ES" sz="1400" dirty="0" smtClean="0">
              <a:latin typeface="Comic Sans MS" pitchFamily="66" charset="0"/>
            </a:endParaRPr>
          </a:p>
          <a:p>
            <a:pPr lvl="0">
              <a:buNone/>
            </a:pPr>
            <a:r>
              <a:rPr lang="es-ES" sz="1400" dirty="0" smtClean="0">
                <a:latin typeface="Comic Sans MS" pitchFamily="66" charset="0"/>
              </a:rPr>
              <a:t>	</a:t>
            </a:r>
          </a:p>
        </p:txBody>
      </p:sp>
      <p:sp>
        <p:nvSpPr>
          <p:cNvPr id="6963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69636" name="Object 4"/>
          <p:cNvGraphicFramePr>
            <a:graphicFrameLocks noChangeAspect="1"/>
          </p:cNvGraphicFramePr>
          <p:nvPr/>
        </p:nvGraphicFramePr>
        <p:xfrm>
          <a:off x="3714744" y="1785926"/>
          <a:ext cx="4076700" cy="2981325"/>
        </p:xfrm>
        <a:graphic>
          <a:graphicData uri="http://schemas.openxmlformats.org/presentationml/2006/ole">
            <p:oleObj spid="_x0000_s2050" name="Fotografía de Photo Editor" r:id="rId5" imgW="9723810" imgH="7125695" progId="MSPhotoEd.3">
              <p:embed/>
            </p:oleObj>
          </a:graphicData>
        </a:graphic>
      </p:graphicFrame>
      <p:pic>
        <p:nvPicPr>
          <p:cNvPr id="20" name="19 Imagen" descr="C:\Users\asus\Desktop\ANA\ETEA\organizacion de empresas\FOTOGRAFIAS EMPRESA\P3200207.JPG"/>
          <p:cNvPicPr/>
          <p:nvPr/>
        </p:nvPicPr>
        <p:blipFill>
          <a:blip r:embed="rId6" cstate="print"/>
          <a:srcRect/>
          <a:stretch>
            <a:fillRect/>
          </a:stretch>
        </p:blipFill>
        <p:spPr bwMode="auto">
          <a:xfrm>
            <a:off x="2857488" y="4357694"/>
            <a:ext cx="2786082" cy="1809743"/>
          </a:xfrm>
          <a:prstGeom prst="rect">
            <a:avLst/>
          </a:prstGeom>
          <a:noFill/>
          <a:ln w="9525">
            <a:noFill/>
            <a:miter lim="800000"/>
            <a:headEnd/>
            <a:tailEnd/>
          </a:ln>
        </p:spPr>
      </p:pic>
      <p:pic>
        <p:nvPicPr>
          <p:cNvPr id="21" name="20 Imagen" descr="C:\Users\asus\Desktop\ANA\ETEA\organizacion de empresas\FOTOGRAFIAS EMPRESA\P3200206.JPG"/>
          <p:cNvPicPr/>
          <p:nvPr/>
        </p:nvPicPr>
        <p:blipFill>
          <a:blip r:embed="rId7" cstate="print"/>
          <a:srcRect/>
          <a:stretch>
            <a:fillRect/>
          </a:stretch>
        </p:blipFill>
        <p:spPr bwMode="auto">
          <a:xfrm>
            <a:off x="6215074" y="4286256"/>
            <a:ext cx="2218817" cy="1861481"/>
          </a:xfrm>
          <a:prstGeom prst="rect">
            <a:avLst/>
          </a:prstGeom>
          <a:noFill/>
          <a:ln w="9525">
            <a:noFill/>
            <a:miter lim="800000"/>
            <a:headEnd/>
            <a:tailEnd/>
          </a:ln>
        </p:spPr>
      </p:pic>
      <p:sp>
        <p:nvSpPr>
          <p:cNvPr id="22" name="21 CuadroTexto"/>
          <p:cNvSpPr txBox="1"/>
          <p:nvPr/>
        </p:nvSpPr>
        <p:spPr>
          <a:xfrm>
            <a:off x="3143240" y="857232"/>
            <a:ext cx="5429288" cy="338554"/>
          </a:xfrm>
          <a:prstGeom prst="rect">
            <a:avLst/>
          </a:prstGeom>
          <a:noFill/>
        </p:spPr>
        <p:txBody>
          <a:bodyPr wrap="square" rtlCol="0">
            <a:spAutoFit/>
          </a:bodyPr>
          <a:lstStyle/>
          <a:p>
            <a:pPr algn="ctr"/>
            <a:r>
              <a:rPr lang="es-ES" sz="1600" dirty="0" smtClean="0">
                <a:latin typeface="Comic Sans MS" pitchFamily="66" charset="0"/>
              </a:rPr>
              <a:t>Como trabajan los empleados de los talleres.</a:t>
            </a:r>
            <a:endParaRPr lang="es-ES" sz="16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iterate type="lt">
                                    <p:tmAbs val="75"/>
                                  </p:iterate>
                                  <p:childTnLst>
                                    <p:set>
                                      <p:cBhvr>
                                        <p:cTn id="6" dur="1" fill="hold">
                                          <p:stCondLst>
                                            <p:cond delay="74"/>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1142984"/>
            <a:ext cx="5686436" cy="5197493"/>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endParaRPr lang="es-ES" sz="2500" dirty="0" smtClean="0">
              <a:solidFill>
                <a:schemeClr val="bg1"/>
              </a:solidFill>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4" action="ppaction://hlinksldjump"/>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5" action="ppaction://hlinksldjump"/>
              </a:rPr>
              <a:t>ANALISIS </a:t>
            </a:r>
          </a:p>
          <a:p>
            <a:pPr algn="ctr"/>
            <a:r>
              <a:rPr lang="es-ES" sz="1400" b="1" dirty="0" smtClean="0">
                <a:latin typeface="Comic Sans MS" pitchFamily="66" charset="0"/>
                <a:hlinkClick r:id="rId5" action="ppaction://hlinksldjump"/>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6" name="15 Rectángulo"/>
          <p:cNvSpPr/>
          <p:nvPr/>
        </p:nvSpPr>
        <p:spPr>
          <a:xfrm>
            <a:off x="3357555" y="357167"/>
            <a:ext cx="4595948" cy="1077218"/>
          </a:xfrm>
          <a:prstGeom prst="rect">
            <a:avLst/>
          </a:prstGeom>
          <a:noFill/>
        </p:spPr>
        <p:txBody>
          <a:bodyPr wrap="square" lIns="91440" tIns="45720" rIns="91440" bIns="45720">
            <a:spAutoFit/>
          </a:bodyPr>
          <a:lstStyle/>
          <a:p>
            <a:pPr algn="ctr"/>
            <a:r>
              <a:rPr lang="es-ES" sz="3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ANALISIS DESCRIPTIVO</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7" name="16 Rectángulo"/>
          <p:cNvSpPr/>
          <p:nvPr/>
        </p:nvSpPr>
        <p:spPr>
          <a:xfrm>
            <a:off x="3000364" y="1582340"/>
            <a:ext cx="5786478" cy="1477328"/>
          </a:xfrm>
          <a:prstGeom prst="rect">
            <a:avLst/>
          </a:prstGeom>
        </p:spPr>
        <p:txBody>
          <a:bodyPr wrap="square">
            <a:spAutoFit/>
          </a:bodyPr>
          <a:lstStyle/>
          <a:p>
            <a:pPr>
              <a:buNone/>
            </a:pPr>
            <a:endParaRPr lang="es-ES" dirty="0" smtClean="0">
              <a:solidFill>
                <a:schemeClr val="bg1"/>
              </a:solidFill>
              <a:latin typeface="Comic Sans MS" pitchFamily="66" charset="0"/>
            </a:endParaRPr>
          </a:p>
          <a:p>
            <a:pPr>
              <a:buNone/>
            </a:pPr>
            <a:endParaRPr lang="es-ES" dirty="0" smtClean="0">
              <a:solidFill>
                <a:schemeClr val="bg1"/>
              </a:solidFill>
              <a:latin typeface="Comic Sans MS" pitchFamily="66" charset="0"/>
            </a:endParaRPr>
          </a:p>
          <a:p>
            <a:pPr>
              <a:buNone/>
            </a:pPr>
            <a:r>
              <a:rPr lang="es-ES" dirty="0" smtClean="0">
                <a:solidFill>
                  <a:schemeClr val="bg1"/>
                </a:solidFill>
                <a:latin typeface="Comic Sans MS" pitchFamily="66" charset="0"/>
              </a:rPr>
              <a:t>	</a:t>
            </a:r>
          </a:p>
          <a:p>
            <a:pPr>
              <a:buNone/>
            </a:pPr>
            <a:endParaRPr lang="es-ES" dirty="0" smtClean="0">
              <a:solidFill>
                <a:schemeClr val="bg1"/>
              </a:solidFill>
              <a:latin typeface="Comic Sans MS" pitchFamily="66" charset="0"/>
            </a:endParaRPr>
          </a:p>
          <a:p>
            <a:pPr>
              <a:buNone/>
            </a:pPr>
            <a:r>
              <a:rPr lang="es-ES" dirty="0" smtClean="0">
                <a:solidFill>
                  <a:schemeClr val="bg1"/>
                </a:solidFill>
                <a:latin typeface="Comic Sans MS" pitchFamily="66" charset="0"/>
              </a:rPr>
              <a:t>	</a:t>
            </a:r>
            <a:endParaRPr lang="es-ES" dirty="0" smtClean="0">
              <a:solidFill>
                <a:schemeClr val="tx2">
                  <a:lumMod val="50000"/>
                </a:schemeClr>
              </a:solidFill>
              <a:latin typeface="Comic Sans MS" pitchFamily="66" charset="0"/>
            </a:endParaRPr>
          </a:p>
        </p:txBody>
      </p:sp>
      <p:graphicFrame>
        <p:nvGraphicFramePr>
          <p:cNvPr id="12" name="11 Diagrama"/>
          <p:cNvGraphicFramePr/>
          <p:nvPr/>
        </p:nvGraphicFramePr>
        <p:xfrm>
          <a:off x="3143240" y="2357430"/>
          <a:ext cx="5286412" cy="40005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1142984"/>
            <a:ext cx="5686436" cy="5715016"/>
          </a:xfrm>
        </p:spPr>
        <p:txBody>
          <a:bodyPr>
            <a:normAutofit fontScale="25000" lnSpcReduction="20000"/>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p>
          <a:p>
            <a:pPr lvl="1">
              <a:lnSpc>
                <a:spcPct val="120000"/>
              </a:lnSpc>
              <a:buNone/>
            </a:pPr>
            <a:endParaRPr lang="es-ES" sz="5600" dirty="0">
              <a:latin typeface="Comic Sans MS" pitchFamily="66" charset="0"/>
            </a:endParaRPr>
          </a:p>
          <a:p>
            <a:pPr lvl="1">
              <a:lnSpc>
                <a:spcPct val="120000"/>
              </a:lnSpc>
              <a:buNone/>
            </a:pPr>
            <a:r>
              <a:rPr lang="es-ES" sz="5600" dirty="0" smtClean="0">
                <a:latin typeface="Comic Sans MS" pitchFamily="66" charset="0"/>
              </a:rPr>
              <a:t>		La empresa Galbis</a:t>
            </a:r>
            <a:r>
              <a:rPr lang="es-ES" sz="5600" dirty="0">
                <a:latin typeface="Comic Sans MS" pitchFamily="66" charset="0"/>
              </a:rPr>
              <a:t>, es una empresa </a:t>
            </a:r>
            <a:r>
              <a:rPr lang="es-ES" sz="5600" dirty="0" smtClean="0">
                <a:latin typeface="Comic Sans MS" pitchFamily="66" charset="0"/>
              </a:rPr>
              <a:t>familia</a:t>
            </a:r>
          </a:p>
          <a:p>
            <a:pPr lvl="1">
              <a:lnSpc>
                <a:spcPct val="120000"/>
              </a:lnSpc>
              <a:buNone/>
            </a:pPr>
            <a:r>
              <a:rPr lang="es-ES" sz="5600" dirty="0" smtClean="0">
                <a:latin typeface="Comic Sans MS" pitchFamily="66" charset="0"/>
              </a:rPr>
              <a:t>que </a:t>
            </a:r>
            <a:r>
              <a:rPr lang="es-ES" sz="5600" dirty="0">
                <a:latin typeface="Comic Sans MS" pitchFamily="66" charset="0"/>
              </a:rPr>
              <a:t>sea </a:t>
            </a:r>
            <a:r>
              <a:rPr lang="es-ES" sz="5600" dirty="0" smtClean="0">
                <a:latin typeface="Comic Sans MS" pitchFamily="66" charset="0"/>
              </a:rPr>
              <a:t>desarrolla </a:t>
            </a:r>
            <a:r>
              <a:rPr lang="es-ES" sz="5600" dirty="0">
                <a:latin typeface="Comic Sans MS" pitchFamily="66" charset="0"/>
              </a:rPr>
              <a:t>durante </a:t>
            </a:r>
            <a:r>
              <a:rPr lang="es-ES" sz="5600" dirty="0" smtClean="0">
                <a:latin typeface="Comic Sans MS" pitchFamily="66" charset="0"/>
              </a:rPr>
              <a:t>tres generaciones</a:t>
            </a:r>
            <a:r>
              <a:rPr lang="es-ES" sz="5600" dirty="0">
                <a:latin typeface="Comic Sans MS" pitchFamily="66" charset="0"/>
              </a:rPr>
              <a:t>, </a:t>
            </a:r>
            <a:r>
              <a:rPr lang="es-ES" sz="5600" b="1" dirty="0">
                <a:latin typeface="Comic Sans MS" pitchFamily="66" charset="0"/>
              </a:rPr>
              <a:t>la </a:t>
            </a:r>
            <a:r>
              <a:rPr lang="es-ES" sz="5600" b="1" dirty="0" smtClean="0">
                <a:latin typeface="Comic Sans MS" pitchFamily="66" charset="0"/>
              </a:rPr>
              <a:t>primera</a:t>
            </a:r>
          </a:p>
          <a:p>
            <a:pPr lvl="1">
              <a:lnSpc>
                <a:spcPct val="120000"/>
              </a:lnSpc>
              <a:buNone/>
            </a:pPr>
            <a:r>
              <a:rPr lang="es-ES" sz="5600" b="1" dirty="0" smtClean="0">
                <a:latin typeface="Comic Sans MS" pitchFamily="66" charset="0"/>
              </a:rPr>
              <a:t>generación </a:t>
            </a:r>
            <a:r>
              <a:rPr lang="es-ES" sz="5600" dirty="0" smtClean="0">
                <a:latin typeface="Comic Sans MS" pitchFamily="66" charset="0"/>
              </a:rPr>
              <a:t>se remonta a 1936 </a:t>
            </a:r>
            <a:r>
              <a:rPr lang="es-ES" sz="5600" dirty="0">
                <a:latin typeface="Comic Sans MS" pitchFamily="66" charset="0"/>
              </a:rPr>
              <a:t>hasta 1950, </a:t>
            </a:r>
            <a:r>
              <a:rPr lang="es-ES" sz="5600" dirty="0" smtClean="0">
                <a:latin typeface="Comic Sans MS" pitchFamily="66" charset="0"/>
              </a:rPr>
              <a:t>cuando Vicente</a:t>
            </a:r>
          </a:p>
          <a:p>
            <a:pPr lvl="1">
              <a:lnSpc>
                <a:spcPct val="120000"/>
              </a:lnSpc>
              <a:buNone/>
            </a:pPr>
            <a:r>
              <a:rPr lang="es-ES" sz="5600" dirty="0" smtClean="0">
                <a:latin typeface="Comic Sans MS" pitchFamily="66" charset="0"/>
              </a:rPr>
              <a:t>(el abuelo de los actuales propietarios), </a:t>
            </a:r>
            <a:r>
              <a:rPr lang="es-ES" sz="5600" dirty="0">
                <a:latin typeface="Comic Sans MS" pitchFamily="66" charset="0"/>
              </a:rPr>
              <a:t>cuya actividad </a:t>
            </a:r>
            <a:r>
              <a:rPr lang="es-ES" sz="5600" dirty="0" smtClean="0">
                <a:latin typeface="Comic Sans MS" pitchFamily="66" charset="0"/>
              </a:rPr>
              <a:t>se</a:t>
            </a:r>
          </a:p>
          <a:p>
            <a:pPr lvl="1">
              <a:lnSpc>
                <a:spcPct val="120000"/>
              </a:lnSpc>
              <a:buNone/>
            </a:pPr>
            <a:r>
              <a:rPr lang="es-ES" sz="5600" dirty="0" smtClean="0">
                <a:latin typeface="Comic Sans MS" pitchFamily="66" charset="0"/>
              </a:rPr>
              <a:t>centraría </a:t>
            </a:r>
            <a:r>
              <a:rPr lang="es-ES" sz="5600" dirty="0">
                <a:latin typeface="Comic Sans MS" pitchFamily="66" charset="0"/>
              </a:rPr>
              <a:t>únicamente en la </a:t>
            </a:r>
            <a:r>
              <a:rPr lang="es-ES" sz="5600" dirty="0" smtClean="0">
                <a:latin typeface="Comic Sans MS" pitchFamily="66" charset="0"/>
              </a:rPr>
              <a:t>chatarra y aprovechamiento de</a:t>
            </a:r>
          </a:p>
          <a:p>
            <a:pPr lvl="1">
              <a:lnSpc>
                <a:spcPct val="120000"/>
              </a:lnSpc>
              <a:buNone/>
            </a:pPr>
            <a:r>
              <a:rPr lang="es-ES" sz="5600" dirty="0" smtClean="0">
                <a:latin typeface="Comic Sans MS" pitchFamily="66" charset="0"/>
              </a:rPr>
              <a:t>los materiales obsoletos. </a:t>
            </a:r>
            <a:r>
              <a:rPr lang="es-ES" sz="5600" dirty="0" smtClean="0">
                <a:latin typeface="Comic Sans MS" pitchFamily="66" charset="0"/>
                <a:hlinkClick r:id="rId4" action="ppaction://hlinksldjump"/>
              </a:rPr>
              <a:t>Fotografías antiguas de la empresa.</a:t>
            </a:r>
            <a:endParaRPr lang="es-ES" sz="5600" dirty="0" smtClean="0">
              <a:latin typeface="Comic Sans MS" pitchFamily="66" charset="0"/>
            </a:endParaRPr>
          </a:p>
          <a:p>
            <a:pPr lvl="1">
              <a:lnSpc>
                <a:spcPct val="120000"/>
              </a:lnSpc>
              <a:buNone/>
            </a:pPr>
            <a:r>
              <a:rPr lang="es-ES" sz="5600" dirty="0">
                <a:latin typeface="Comic Sans MS" pitchFamily="66" charset="0"/>
              </a:rPr>
              <a:t>	</a:t>
            </a:r>
            <a:endParaRPr lang="es-ES" sz="5600" dirty="0" smtClean="0">
              <a:latin typeface="Comic Sans MS" pitchFamily="66" charset="0"/>
            </a:endParaRPr>
          </a:p>
          <a:p>
            <a:pPr lvl="1">
              <a:lnSpc>
                <a:spcPct val="120000"/>
              </a:lnSpc>
              <a:buNone/>
            </a:pPr>
            <a:r>
              <a:rPr lang="es-ES" sz="5600" b="1" dirty="0" smtClean="0">
                <a:latin typeface="Comic Sans MS" pitchFamily="66" charset="0"/>
              </a:rPr>
              <a:t>		La </a:t>
            </a:r>
            <a:r>
              <a:rPr lang="es-ES" sz="5600" b="1" dirty="0">
                <a:latin typeface="Comic Sans MS" pitchFamily="66" charset="0"/>
              </a:rPr>
              <a:t>segunda generación</a:t>
            </a:r>
            <a:r>
              <a:rPr lang="es-ES" sz="5600" dirty="0">
                <a:latin typeface="Comic Sans MS" pitchFamily="66" charset="0"/>
              </a:rPr>
              <a:t>, 1950 hasta 1993, Vicente (</a:t>
            </a:r>
            <a:r>
              <a:rPr lang="es-ES" sz="5600" dirty="0" smtClean="0">
                <a:latin typeface="Comic Sans MS" pitchFamily="66" charset="0"/>
              </a:rPr>
              <a:t>el</a:t>
            </a:r>
          </a:p>
          <a:p>
            <a:pPr lvl="1">
              <a:lnSpc>
                <a:spcPct val="120000"/>
              </a:lnSpc>
              <a:buNone/>
            </a:pPr>
            <a:r>
              <a:rPr lang="es-ES" sz="5600" dirty="0" smtClean="0">
                <a:latin typeface="Comic Sans MS" pitchFamily="66" charset="0"/>
              </a:rPr>
              <a:t>padre de los actuales propietarios), seguiría </a:t>
            </a:r>
            <a:r>
              <a:rPr lang="es-ES" sz="5600" dirty="0">
                <a:latin typeface="Comic Sans MS" pitchFamily="66" charset="0"/>
              </a:rPr>
              <a:t>con la </a:t>
            </a:r>
            <a:r>
              <a:rPr lang="es-ES" sz="5600" dirty="0" smtClean="0">
                <a:latin typeface="Comic Sans MS" pitchFamily="66" charset="0"/>
              </a:rPr>
              <a:t>actividad</a:t>
            </a:r>
          </a:p>
          <a:p>
            <a:pPr lvl="1">
              <a:lnSpc>
                <a:spcPct val="120000"/>
              </a:lnSpc>
              <a:buNone/>
            </a:pPr>
            <a:r>
              <a:rPr lang="es-ES" sz="5600" dirty="0" smtClean="0">
                <a:latin typeface="Comic Sans MS" pitchFamily="66" charset="0"/>
              </a:rPr>
              <a:t>de su padre, sin perder el origen de la empresa  pero </a:t>
            </a:r>
            <a:r>
              <a:rPr lang="es-ES" sz="5600" dirty="0">
                <a:latin typeface="Comic Sans MS" pitchFamily="66" charset="0"/>
              </a:rPr>
              <a:t>con </a:t>
            </a:r>
            <a:r>
              <a:rPr lang="es-ES" sz="5600" dirty="0" smtClean="0">
                <a:latin typeface="Comic Sans MS" pitchFamily="66" charset="0"/>
              </a:rPr>
              <a:t>un</a:t>
            </a:r>
          </a:p>
          <a:p>
            <a:pPr lvl="1">
              <a:lnSpc>
                <a:spcPct val="120000"/>
              </a:lnSpc>
              <a:buNone/>
            </a:pPr>
            <a:r>
              <a:rPr lang="es-ES" sz="5600" dirty="0" smtClean="0">
                <a:latin typeface="Comic Sans MS" pitchFamily="66" charset="0"/>
              </a:rPr>
              <a:t>pensamiento </a:t>
            </a:r>
            <a:r>
              <a:rPr lang="es-ES" sz="5600" dirty="0">
                <a:latin typeface="Comic Sans MS" pitchFamily="66" charset="0"/>
              </a:rPr>
              <a:t>de reforma </a:t>
            </a:r>
            <a:r>
              <a:rPr lang="es-ES" sz="5600" dirty="0" smtClean="0">
                <a:latin typeface="Comic Sans MS" pitchFamily="66" charset="0"/>
              </a:rPr>
              <a:t>y ampliando la gama de productos</a:t>
            </a:r>
          </a:p>
          <a:p>
            <a:pPr lvl="1">
              <a:lnSpc>
                <a:spcPct val="120000"/>
              </a:lnSpc>
              <a:buNone/>
            </a:pPr>
            <a:r>
              <a:rPr lang="es-ES" sz="5600" dirty="0" smtClean="0">
                <a:latin typeface="Comic Sans MS" pitchFamily="66" charset="0"/>
              </a:rPr>
              <a:t>para satisfacer las necesidades de sus clientes. Es en esta</a:t>
            </a:r>
          </a:p>
          <a:p>
            <a:pPr lvl="1">
              <a:lnSpc>
                <a:spcPct val="120000"/>
              </a:lnSpc>
              <a:buNone/>
            </a:pPr>
            <a:r>
              <a:rPr lang="es-ES" sz="5600" dirty="0" smtClean="0">
                <a:latin typeface="Comic Sans MS" pitchFamily="66" charset="0"/>
              </a:rPr>
              <a:t>etapa donde la empresa se abre al mercado como mallas</a:t>
            </a:r>
          </a:p>
          <a:p>
            <a:pPr lvl="1">
              <a:lnSpc>
                <a:spcPct val="120000"/>
              </a:lnSpc>
              <a:buNone/>
            </a:pPr>
            <a:r>
              <a:rPr lang="es-ES" sz="5600" dirty="0" smtClean="0">
                <a:latin typeface="Comic Sans MS" pitchFamily="66" charset="0"/>
              </a:rPr>
              <a:t>Galbis, hierros y derivados, donde continuarían dos de sus</a:t>
            </a:r>
          </a:p>
          <a:p>
            <a:pPr lvl="1">
              <a:lnSpc>
                <a:spcPct val="120000"/>
              </a:lnSpc>
              <a:buNone/>
            </a:pPr>
            <a:r>
              <a:rPr lang="es-ES" sz="5600" dirty="0" smtClean="0">
                <a:latin typeface="Comic Sans MS" pitchFamily="66" charset="0"/>
              </a:rPr>
              <a:t>cinco hijos</a:t>
            </a:r>
            <a:r>
              <a:rPr lang="es-ES" sz="5600" dirty="0">
                <a:latin typeface="Comic Sans MS" pitchFamily="66" charset="0"/>
              </a:rPr>
              <a:t>, Vicente </a:t>
            </a:r>
            <a:r>
              <a:rPr lang="es-ES" sz="5600" dirty="0" smtClean="0">
                <a:latin typeface="Comic Sans MS" pitchFamily="66" charset="0"/>
              </a:rPr>
              <a:t>y Emilia con la actividad de la empresa </a:t>
            </a:r>
          </a:p>
          <a:p>
            <a:pPr lvl="1">
              <a:lnSpc>
                <a:spcPct val="120000"/>
              </a:lnSpc>
              <a:buNone/>
            </a:pPr>
            <a:endParaRPr lang="es-ES" sz="5600" dirty="0" smtClean="0">
              <a:latin typeface="Comic Sans MS" pitchFamily="66" charset="0"/>
            </a:endParaRPr>
          </a:p>
          <a:p>
            <a:pPr lvl="1" algn="ctr">
              <a:lnSpc>
                <a:spcPct val="120000"/>
              </a:lnSpc>
              <a:buNone/>
            </a:pPr>
            <a:r>
              <a:rPr lang="es-ES" sz="5600" dirty="0" smtClean="0">
                <a:latin typeface="Comic Sans MS" pitchFamily="66" charset="0"/>
                <a:hlinkClick r:id="rId5" action="ppaction://hlinksldjump"/>
              </a:rPr>
              <a:t>VOLVER</a:t>
            </a:r>
            <a:endParaRPr lang="es-ES" sz="5600" dirty="0" smtClean="0">
              <a:latin typeface="Comic Sans MS" pitchFamily="66" charset="0"/>
            </a:endParaRPr>
          </a:p>
          <a:p>
            <a:pPr lvl="1" algn="ctr">
              <a:lnSpc>
                <a:spcPct val="120000"/>
              </a:lnSpc>
              <a:buNone/>
            </a:pPr>
            <a:r>
              <a:rPr lang="es-ES" sz="5600" dirty="0" smtClean="0">
                <a:latin typeface="Comic Sans MS" pitchFamily="66" charset="0"/>
                <a:hlinkClick r:id="rId6" action="ppaction://hlinksldjump"/>
              </a:rPr>
              <a:t>SIGUIENTE</a:t>
            </a:r>
            <a:endParaRPr lang="es-ES" sz="5600" dirty="0" smtClean="0">
              <a:latin typeface="Comic Sans MS" pitchFamily="66" charset="0"/>
            </a:endParaRPr>
          </a:p>
          <a:p>
            <a:pPr lvl="1">
              <a:lnSpc>
                <a:spcPct val="120000"/>
              </a:lnSpc>
              <a:buNone/>
            </a:pPr>
            <a:r>
              <a:rPr lang="es-ES" sz="56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7" action="ppaction://hlinksldjump"/>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5" action="ppaction://hlinksldjump"/>
              </a:rPr>
              <a:t>ANALISIS </a:t>
            </a:r>
          </a:p>
          <a:p>
            <a:pPr algn="ctr"/>
            <a:r>
              <a:rPr lang="es-ES" sz="1400" b="1" dirty="0" smtClean="0">
                <a:latin typeface="Comic Sans MS" pitchFamily="66" charset="0"/>
                <a:hlinkClick r:id="rId5" action="ppaction://hlinksldjump"/>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4071933" y="285729"/>
            <a:ext cx="3881569" cy="584775"/>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HISTORIA</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1714488"/>
            <a:ext cx="5686436" cy="4286281"/>
          </a:xfrm>
        </p:spPr>
        <p:txBody>
          <a:bodyPr>
            <a:normAutofit fontScale="47500" lnSpcReduction="20000"/>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r>
              <a:rPr lang="es-ES" sz="2900" dirty="0" smtClean="0">
                <a:latin typeface="Comic Sans MS" pitchFamily="66" charset="0"/>
              </a:rPr>
              <a:t>	Y </a:t>
            </a:r>
            <a:r>
              <a:rPr lang="es-ES" sz="2900" dirty="0">
                <a:latin typeface="Comic Sans MS" pitchFamily="66" charset="0"/>
              </a:rPr>
              <a:t>finalmente, </a:t>
            </a:r>
            <a:r>
              <a:rPr lang="es-ES" sz="2900" dirty="0" smtClean="0">
                <a:latin typeface="Comic Sans MS" pitchFamily="66" charset="0"/>
              </a:rPr>
              <a:t>la </a:t>
            </a:r>
            <a:r>
              <a:rPr lang="es-ES" sz="2900" b="1" dirty="0">
                <a:latin typeface="Comic Sans MS" pitchFamily="66" charset="0"/>
              </a:rPr>
              <a:t>tercera generación</a:t>
            </a:r>
            <a:r>
              <a:rPr lang="es-ES" sz="2900" dirty="0">
                <a:latin typeface="Comic Sans MS" pitchFamily="66" charset="0"/>
              </a:rPr>
              <a:t>, de 1993 </a:t>
            </a:r>
            <a:r>
              <a:rPr lang="es-ES" sz="2900" dirty="0" smtClean="0">
                <a:latin typeface="Comic Sans MS" pitchFamily="66" charset="0"/>
              </a:rPr>
              <a:t>hasta</a:t>
            </a:r>
          </a:p>
          <a:p>
            <a:pPr lvl="1">
              <a:lnSpc>
                <a:spcPct val="120000"/>
              </a:lnSpc>
              <a:buNone/>
            </a:pPr>
            <a:r>
              <a:rPr lang="es-ES" sz="2900" dirty="0" smtClean="0">
                <a:latin typeface="Comic Sans MS" pitchFamily="66" charset="0"/>
              </a:rPr>
              <a:t>ahora</a:t>
            </a:r>
            <a:r>
              <a:rPr lang="es-ES" sz="2900" dirty="0">
                <a:latin typeface="Comic Sans MS" pitchFamily="66" charset="0"/>
              </a:rPr>
              <a:t>, los actuales </a:t>
            </a:r>
            <a:r>
              <a:rPr lang="es-ES" sz="2900" dirty="0" smtClean="0">
                <a:latin typeface="Comic Sans MS" pitchFamily="66" charset="0"/>
              </a:rPr>
              <a:t>propietarios Vicente </a:t>
            </a:r>
            <a:r>
              <a:rPr lang="es-ES" sz="2900" dirty="0">
                <a:latin typeface="Comic Sans MS" pitchFamily="66" charset="0"/>
              </a:rPr>
              <a:t>y </a:t>
            </a:r>
            <a:r>
              <a:rPr lang="es-ES" sz="2900" dirty="0" smtClean="0">
                <a:latin typeface="Comic Sans MS" pitchFamily="66" charset="0"/>
              </a:rPr>
              <a:t>Emilia,</a:t>
            </a:r>
          </a:p>
          <a:p>
            <a:pPr lvl="1">
              <a:lnSpc>
                <a:spcPct val="120000"/>
              </a:lnSpc>
              <a:buNone/>
            </a:pPr>
            <a:r>
              <a:rPr lang="es-ES" sz="2900" dirty="0" smtClean="0">
                <a:latin typeface="Comic Sans MS" pitchFamily="66" charset="0"/>
              </a:rPr>
              <a:t>reestructuran </a:t>
            </a:r>
            <a:r>
              <a:rPr lang="es-ES" sz="2900" dirty="0">
                <a:latin typeface="Comic Sans MS" pitchFamily="66" charset="0"/>
              </a:rPr>
              <a:t>de la organización, provocada por la </a:t>
            </a:r>
            <a:r>
              <a:rPr lang="es-ES" sz="2900" dirty="0" smtClean="0">
                <a:latin typeface="Comic Sans MS" pitchFamily="66" charset="0"/>
              </a:rPr>
              <a:t>crisis</a:t>
            </a:r>
          </a:p>
          <a:p>
            <a:pPr lvl="1">
              <a:lnSpc>
                <a:spcPct val="120000"/>
              </a:lnSpc>
              <a:buNone/>
            </a:pPr>
            <a:r>
              <a:rPr lang="es-ES" sz="2900" dirty="0" smtClean="0">
                <a:latin typeface="Comic Sans MS" pitchFamily="66" charset="0"/>
              </a:rPr>
              <a:t>empresarial de la época</a:t>
            </a:r>
            <a:r>
              <a:rPr lang="es-ES" sz="2900" dirty="0">
                <a:latin typeface="Comic Sans MS" pitchFamily="66" charset="0"/>
              </a:rPr>
              <a:t>, </a:t>
            </a:r>
            <a:r>
              <a:rPr lang="es-ES" sz="2900" dirty="0" smtClean="0">
                <a:latin typeface="Comic Sans MS" pitchFamily="66" charset="0"/>
              </a:rPr>
              <a:t>donde se </a:t>
            </a:r>
            <a:r>
              <a:rPr lang="es-ES" sz="2900" dirty="0">
                <a:latin typeface="Comic Sans MS" pitchFamily="66" charset="0"/>
              </a:rPr>
              <a:t>cambia el personal, </a:t>
            </a:r>
            <a:r>
              <a:rPr lang="es-ES" sz="2900" dirty="0" smtClean="0">
                <a:latin typeface="Comic Sans MS" pitchFamily="66" charset="0"/>
              </a:rPr>
              <a:t>la</a:t>
            </a:r>
          </a:p>
          <a:p>
            <a:pPr lvl="1">
              <a:lnSpc>
                <a:spcPct val="120000"/>
              </a:lnSpc>
              <a:buNone/>
            </a:pPr>
            <a:r>
              <a:rPr lang="es-ES" sz="2900" dirty="0" smtClean="0">
                <a:latin typeface="Comic Sans MS" pitchFamily="66" charset="0"/>
              </a:rPr>
              <a:t>mentalidad</a:t>
            </a:r>
            <a:r>
              <a:rPr lang="es-ES" sz="2900" dirty="0">
                <a:latin typeface="Comic Sans MS" pitchFamily="66" charset="0"/>
              </a:rPr>
              <a:t>, se quiere dar un vuelta a </a:t>
            </a:r>
            <a:r>
              <a:rPr lang="es-ES" sz="2900" dirty="0" smtClean="0">
                <a:latin typeface="Comic Sans MS" pitchFamily="66" charset="0"/>
              </a:rPr>
              <a:t>la organización, pero</a:t>
            </a:r>
          </a:p>
          <a:p>
            <a:pPr lvl="1">
              <a:lnSpc>
                <a:spcPct val="120000"/>
              </a:lnSpc>
              <a:buNone/>
            </a:pPr>
            <a:r>
              <a:rPr lang="es-ES" sz="2900" dirty="0" smtClean="0">
                <a:latin typeface="Comic Sans MS" pitchFamily="66" charset="0"/>
              </a:rPr>
              <a:t>teniendo en </a:t>
            </a:r>
            <a:r>
              <a:rPr lang="es-ES" sz="2900" dirty="0">
                <a:latin typeface="Comic Sans MS" pitchFamily="66" charset="0"/>
              </a:rPr>
              <a:t>cuenta </a:t>
            </a:r>
            <a:r>
              <a:rPr lang="es-ES" sz="2900" dirty="0" smtClean="0">
                <a:latin typeface="Comic Sans MS" pitchFamily="66" charset="0"/>
              </a:rPr>
              <a:t>el origen </a:t>
            </a:r>
            <a:r>
              <a:rPr lang="es-ES" sz="2900" dirty="0">
                <a:latin typeface="Comic Sans MS" pitchFamily="66" charset="0"/>
              </a:rPr>
              <a:t>de </a:t>
            </a:r>
            <a:r>
              <a:rPr lang="es-ES" sz="2900" dirty="0" smtClean="0">
                <a:latin typeface="Comic Sans MS" pitchFamily="66" charset="0"/>
              </a:rPr>
              <a:t>esta. </a:t>
            </a:r>
            <a:r>
              <a:rPr lang="es-ES" sz="2900" dirty="0" smtClean="0">
                <a:latin typeface="Comic Sans MS" pitchFamily="66" charset="0"/>
                <a:hlinkClick r:id="rId4" action="ppaction://hlinksldjump"/>
              </a:rPr>
              <a:t>Fotografías actuales de</a:t>
            </a:r>
          </a:p>
          <a:p>
            <a:pPr lvl="1">
              <a:lnSpc>
                <a:spcPct val="120000"/>
              </a:lnSpc>
              <a:buNone/>
            </a:pPr>
            <a:r>
              <a:rPr lang="es-ES" sz="2900" dirty="0" smtClean="0">
                <a:latin typeface="Comic Sans MS" pitchFamily="66" charset="0"/>
                <a:hlinkClick r:id="rId4" action="ppaction://hlinksldjump"/>
              </a:rPr>
              <a:t>la empresa.</a:t>
            </a:r>
            <a:endParaRPr lang="es-ES" sz="2900" dirty="0" smtClean="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smtClean="0">
              <a:latin typeface="Comic Sans MS" pitchFamily="66" charset="0"/>
            </a:endParaRPr>
          </a:p>
          <a:p>
            <a:pPr lvl="1" algn="ctr">
              <a:lnSpc>
                <a:spcPct val="120000"/>
              </a:lnSpc>
              <a:buNone/>
            </a:pPr>
            <a:endParaRPr lang="es-ES" sz="2500" dirty="0" smtClean="0">
              <a:latin typeface="Comic Sans MS" pitchFamily="66" charset="0"/>
              <a:hlinkClick r:id="rId5" action="ppaction://hlinksldjump"/>
            </a:endParaRPr>
          </a:p>
          <a:p>
            <a:pPr lvl="1" algn="ctr">
              <a:lnSpc>
                <a:spcPct val="120000"/>
              </a:lnSpc>
              <a:buNone/>
            </a:pPr>
            <a:endParaRPr lang="es-ES" sz="2500" dirty="0" smtClean="0">
              <a:latin typeface="Comic Sans MS" pitchFamily="66" charset="0"/>
              <a:hlinkClick r:id="rId5" action="ppaction://hlinksldjump"/>
            </a:endParaRPr>
          </a:p>
          <a:p>
            <a:pPr lvl="1" algn="ctr">
              <a:lnSpc>
                <a:spcPct val="120000"/>
              </a:lnSpc>
              <a:buNone/>
            </a:pPr>
            <a:endParaRPr lang="es-ES" sz="2500" dirty="0" smtClean="0">
              <a:latin typeface="Comic Sans MS" pitchFamily="66" charset="0"/>
              <a:hlinkClick r:id="rId5" action="ppaction://hlinksldjump"/>
            </a:endParaRPr>
          </a:p>
          <a:p>
            <a:pPr lvl="1" algn="ctr">
              <a:lnSpc>
                <a:spcPct val="120000"/>
              </a:lnSpc>
              <a:buNone/>
            </a:pPr>
            <a:r>
              <a:rPr lang="es-ES" sz="2900" dirty="0" smtClean="0">
                <a:latin typeface="Comic Sans MS" pitchFamily="66" charset="0"/>
                <a:hlinkClick r:id="rId5" action="ppaction://hlinksldjump"/>
              </a:rPr>
              <a:t>VOLVER</a:t>
            </a:r>
            <a:endParaRPr lang="es-ES" sz="29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6" action="ppaction://hlinksldjump"/>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7" action="ppaction://hlinksldjump"/>
              </a:rPr>
              <a:t>ANALISIS </a:t>
            </a:r>
          </a:p>
          <a:p>
            <a:pPr algn="ctr"/>
            <a:r>
              <a:rPr lang="es-ES" sz="1400" b="1" dirty="0" smtClean="0">
                <a:latin typeface="Comic Sans MS" pitchFamily="66" charset="0"/>
                <a:hlinkClick r:id="rId7" action="ppaction://hlinksldjump"/>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4071933" y="285729"/>
            <a:ext cx="3881569" cy="584775"/>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HISTORIA</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22" name="21 Título"/>
          <p:cNvSpPr>
            <a:spLocks noGrp="1"/>
          </p:cNvSpPr>
          <p:nvPr>
            <p:ph type="title"/>
          </p:nvPr>
        </p:nvSpPr>
        <p:spPr>
          <a:xfrm>
            <a:off x="457200" y="274638"/>
            <a:ext cx="8229600" cy="6154758"/>
          </a:xfrm>
        </p:spPr>
        <p:txBody>
          <a:bodyPr/>
          <a:lstStyle/>
          <a:p>
            <a:r>
              <a:rPr lang="es-ES" dirty="0" smtClean="0">
                <a:hlinkClick r:id="rId4" action="ppaction://hlinksldjump"/>
              </a:rPr>
              <a:t>VOLVER</a:t>
            </a:r>
            <a:endParaRPr lang="es-ES" dirty="0"/>
          </a:p>
        </p:txBody>
      </p:sp>
      <p:sp>
        <p:nvSpPr>
          <p:cNvPr id="3" name="2 Marcador de contenido"/>
          <p:cNvSpPr>
            <a:spLocks noGrp="1"/>
          </p:cNvSpPr>
          <p:nvPr>
            <p:ph idx="1"/>
          </p:nvPr>
        </p:nvSpPr>
        <p:spPr>
          <a:xfrm>
            <a:off x="457200" y="1600200"/>
            <a:ext cx="8229600" cy="5043510"/>
          </a:xfrm>
        </p:spPr>
        <p:txBody>
          <a:bodyPr>
            <a:normAutofit lnSpcReduction="10000"/>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gn="ctr">
              <a:lnSpc>
                <a:spcPct val="120000"/>
              </a:lnSpc>
              <a:buNone/>
            </a:pPr>
            <a:r>
              <a:rPr lang="es-ES" sz="3700" dirty="0" smtClean="0">
                <a:latin typeface="Comic Sans MS" pitchFamily="66" charset="0"/>
              </a:rPr>
              <a:t>					</a:t>
            </a:r>
            <a:r>
              <a:rPr lang="es-ES" sz="1400" dirty="0" smtClean="0">
                <a:latin typeface="Comic Sans MS" pitchFamily="66" charset="0"/>
                <a:hlinkClick r:id="rId4" action="ppaction://hlinksldjump"/>
              </a:rPr>
              <a:t>VOLVER</a:t>
            </a:r>
            <a:endParaRPr lang="es-ES" sz="14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5" action="ppaction://hlinksldjump"/>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6" action="ppaction://hlinksldjump"/>
              </a:rPr>
              <a:t>ANALISIS </a:t>
            </a:r>
          </a:p>
          <a:p>
            <a:pPr algn="ctr"/>
            <a:r>
              <a:rPr lang="es-ES" sz="1400" b="1" dirty="0" smtClean="0">
                <a:latin typeface="Comic Sans MS" pitchFamily="66" charset="0"/>
                <a:hlinkClick r:id="rId6" action="ppaction://hlinksldjump"/>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4071933" y="285729"/>
            <a:ext cx="3881569" cy="584775"/>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HISTORIA</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pic>
        <p:nvPicPr>
          <p:cNvPr id="13" name="12 Imagen" descr="H:\FOTOS ANA\FACHADA ANTIGUA.JPG"/>
          <p:cNvPicPr/>
          <p:nvPr/>
        </p:nvPicPr>
        <p:blipFill>
          <a:blip r:embed="rId7" cstate="print"/>
          <a:srcRect/>
          <a:stretch>
            <a:fillRect/>
          </a:stretch>
        </p:blipFill>
        <p:spPr bwMode="auto">
          <a:xfrm>
            <a:off x="2714612" y="3643314"/>
            <a:ext cx="3500462" cy="2357454"/>
          </a:xfrm>
          <a:prstGeom prst="rect">
            <a:avLst/>
          </a:prstGeom>
          <a:noFill/>
          <a:ln w="9525">
            <a:noFill/>
            <a:miter lim="800000"/>
            <a:headEnd/>
            <a:tailEnd/>
          </a:ln>
        </p:spPr>
      </p:pic>
      <p:sp>
        <p:nvSpPr>
          <p:cNvPr id="14" name="13 CuadroTexto"/>
          <p:cNvSpPr txBox="1"/>
          <p:nvPr/>
        </p:nvSpPr>
        <p:spPr>
          <a:xfrm>
            <a:off x="3571868" y="5500702"/>
            <a:ext cx="2143140" cy="523220"/>
          </a:xfrm>
          <a:prstGeom prst="rect">
            <a:avLst/>
          </a:prstGeom>
          <a:noFill/>
        </p:spPr>
        <p:txBody>
          <a:bodyPr wrap="square" rtlCol="0">
            <a:spAutoFit/>
          </a:bodyPr>
          <a:lstStyle/>
          <a:p>
            <a:pPr algn="ctr"/>
            <a:r>
              <a:rPr lang="es-ES" sz="1400" dirty="0" smtClean="0">
                <a:solidFill>
                  <a:schemeClr val="bg1"/>
                </a:solidFill>
                <a:latin typeface="Comic Sans MS" pitchFamily="66" charset="0"/>
              </a:rPr>
              <a:t>Fachada antigua de la empresa</a:t>
            </a:r>
            <a:endParaRPr lang="es-ES" sz="1400" dirty="0">
              <a:solidFill>
                <a:schemeClr val="bg1"/>
              </a:solidFill>
              <a:latin typeface="Comic Sans MS" pitchFamily="66" charset="0"/>
            </a:endParaRPr>
          </a:p>
        </p:txBody>
      </p:sp>
      <p:pic>
        <p:nvPicPr>
          <p:cNvPr id="16" name="6 Marcador de contenido" descr="C:\Users\asus\Desktop\ANA\ETEA\organizacion de empresas\FOTOGRAFIAS EMPRESA\P3200171.JPG"/>
          <p:cNvPicPr>
            <a:picLocks/>
          </p:cNvPicPr>
          <p:nvPr/>
        </p:nvPicPr>
        <p:blipFill>
          <a:blip r:embed="rId8" cstate="print"/>
          <a:srcRect/>
          <a:stretch>
            <a:fillRect/>
          </a:stretch>
        </p:blipFill>
        <p:spPr bwMode="auto">
          <a:xfrm>
            <a:off x="6572264" y="1428736"/>
            <a:ext cx="2143140" cy="2214578"/>
          </a:xfrm>
          <a:prstGeom prst="rect">
            <a:avLst/>
          </a:prstGeom>
          <a:noFill/>
          <a:ln w="9525">
            <a:noFill/>
            <a:miter lim="800000"/>
            <a:headEnd/>
            <a:tailEnd/>
          </a:ln>
        </p:spPr>
      </p:pic>
      <p:sp>
        <p:nvSpPr>
          <p:cNvPr id="17" name="16 Rectángulo"/>
          <p:cNvSpPr/>
          <p:nvPr/>
        </p:nvSpPr>
        <p:spPr>
          <a:xfrm>
            <a:off x="6786578" y="3143248"/>
            <a:ext cx="1608133" cy="307777"/>
          </a:xfrm>
          <a:prstGeom prst="rect">
            <a:avLst/>
          </a:prstGeom>
        </p:spPr>
        <p:txBody>
          <a:bodyPr wrap="none">
            <a:spAutoFit/>
          </a:bodyPr>
          <a:lstStyle/>
          <a:p>
            <a:r>
              <a:rPr lang="es-ES" sz="1400" dirty="0" smtClean="0">
                <a:solidFill>
                  <a:schemeClr val="bg1"/>
                </a:solidFill>
                <a:latin typeface="Comic Sans MS" pitchFamily="66" charset="0"/>
              </a:rPr>
              <a:t>Oficinas antigua</a:t>
            </a:r>
            <a:r>
              <a:rPr lang="es-ES" sz="1400" dirty="0" smtClean="0">
                <a:solidFill>
                  <a:schemeClr val="bg1"/>
                </a:solidFill>
              </a:rPr>
              <a:t>s</a:t>
            </a:r>
            <a:endParaRPr lang="es-ES" sz="1400" dirty="0">
              <a:solidFill>
                <a:schemeClr val="bg1"/>
              </a:solidFill>
            </a:endParaRPr>
          </a:p>
        </p:txBody>
      </p:sp>
      <p:pic>
        <p:nvPicPr>
          <p:cNvPr id="18" name="17 Imagen" descr="C:\Users\asus\Desktop\ANA\ETEA\organizacion de empresas\FOTOGRAFIAS EMPRESA\P3200201.JPG"/>
          <p:cNvPicPr/>
          <p:nvPr/>
        </p:nvPicPr>
        <p:blipFill>
          <a:blip r:embed="rId9" cstate="print"/>
          <a:srcRect/>
          <a:stretch>
            <a:fillRect/>
          </a:stretch>
        </p:blipFill>
        <p:spPr bwMode="auto">
          <a:xfrm>
            <a:off x="3714744" y="2214554"/>
            <a:ext cx="2714644" cy="1857388"/>
          </a:xfrm>
          <a:prstGeom prst="rect">
            <a:avLst/>
          </a:prstGeom>
          <a:noFill/>
          <a:ln w="9525">
            <a:noFill/>
            <a:miter lim="800000"/>
            <a:headEnd/>
            <a:tailEnd/>
          </a:ln>
        </p:spPr>
      </p:pic>
      <p:sp>
        <p:nvSpPr>
          <p:cNvPr id="19" name="18 CuadroTexto"/>
          <p:cNvSpPr txBox="1"/>
          <p:nvPr/>
        </p:nvSpPr>
        <p:spPr>
          <a:xfrm>
            <a:off x="4429124" y="2285992"/>
            <a:ext cx="1928826" cy="307777"/>
          </a:xfrm>
          <a:prstGeom prst="rect">
            <a:avLst/>
          </a:prstGeom>
          <a:noFill/>
        </p:spPr>
        <p:txBody>
          <a:bodyPr wrap="square" rtlCol="0">
            <a:spAutoFit/>
          </a:bodyPr>
          <a:lstStyle/>
          <a:p>
            <a:pPr algn="r"/>
            <a:r>
              <a:rPr lang="es-ES" sz="1400" dirty="0" smtClean="0">
                <a:solidFill>
                  <a:schemeClr val="bg1"/>
                </a:solidFill>
                <a:latin typeface="Comic Sans MS" pitchFamily="66" charset="0"/>
              </a:rPr>
              <a:t>Chatarra</a:t>
            </a:r>
            <a:endParaRPr lang="es-ES" sz="1400" dirty="0">
              <a:solidFill>
                <a:schemeClr val="bg1"/>
              </a:solidFill>
              <a:latin typeface="Comic Sans MS" pitchFamily="66" charset="0"/>
            </a:endParaRPr>
          </a:p>
        </p:txBody>
      </p:sp>
      <p:pic>
        <p:nvPicPr>
          <p:cNvPr id="20" name="19 Imagen" descr="H:\FOTOS ANA\6.JPG"/>
          <p:cNvPicPr/>
          <p:nvPr/>
        </p:nvPicPr>
        <p:blipFill>
          <a:blip r:embed="rId10" cstate="print"/>
          <a:srcRect/>
          <a:stretch>
            <a:fillRect/>
          </a:stretch>
        </p:blipFill>
        <p:spPr bwMode="auto">
          <a:xfrm>
            <a:off x="6286512" y="3857628"/>
            <a:ext cx="2571736" cy="1571612"/>
          </a:xfrm>
          <a:prstGeom prst="rect">
            <a:avLst/>
          </a:prstGeom>
          <a:noFill/>
          <a:ln w="9525">
            <a:noFill/>
            <a:miter lim="800000"/>
            <a:headEnd/>
            <a:tailEnd/>
          </a:ln>
        </p:spPr>
      </p:pic>
      <p:sp>
        <p:nvSpPr>
          <p:cNvPr id="21" name="20 CuadroTexto"/>
          <p:cNvSpPr txBox="1"/>
          <p:nvPr/>
        </p:nvSpPr>
        <p:spPr>
          <a:xfrm>
            <a:off x="7358082" y="3929066"/>
            <a:ext cx="1428728" cy="523220"/>
          </a:xfrm>
          <a:prstGeom prst="rect">
            <a:avLst/>
          </a:prstGeom>
          <a:noFill/>
        </p:spPr>
        <p:txBody>
          <a:bodyPr wrap="square" rtlCol="0">
            <a:spAutoFit/>
          </a:bodyPr>
          <a:lstStyle/>
          <a:p>
            <a:pPr algn="ctr"/>
            <a:r>
              <a:rPr lang="es-ES" sz="1400" dirty="0" smtClean="0">
                <a:solidFill>
                  <a:schemeClr val="bg1"/>
                </a:solidFill>
                <a:latin typeface="Comic Sans MS" pitchFamily="66" charset="0"/>
              </a:rPr>
              <a:t>Materiales obsoletos</a:t>
            </a:r>
            <a:endParaRPr lang="es-ES" sz="1400" dirty="0">
              <a:solidFill>
                <a:schemeClr val="bg1"/>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4294967295"/>
          </p:nvPr>
        </p:nvSpPr>
        <p:spPr>
          <a:xfrm>
            <a:off x="3071803" y="1071563"/>
            <a:ext cx="6072198" cy="5572147"/>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1400" dirty="0" smtClean="0">
              <a:latin typeface="Comic Sans MS" pitchFamily="66" charset="0"/>
              <a:hlinkClick r:id="rId4" action="ppaction://hlinksldjump"/>
            </a:endParaRPr>
          </a:p>
          <a:p>
            <a:pPr lvl="1" algn="ctr">
              <a:lnSpc>
                <a:spcPct val="120000"/>
              </a:lnSpc>
              <a:buNone/>
            </a:pPr>
            <a:r>
              <a:rPr lang="es-ES" sz="1400" dirty="0" smtClean="0">
                <a:latin typeface="Comic Sans MS" pitchFamily="66" charset="0"/>
                <a:hlinkClick r:id="rId4" action="ppaction://hlinksldjump"/>
              </a:rPr>
              <a:t>VOLVER</a:t>
            </a:r>
            <a:endParaRPr lang="es-ES" sz="14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5" action="ppaction://hlinksldjump"/>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6" action="ppaction://hlinksldjump"/>
              </a:rPr>
              <a:t>ANALISIS </a:t>
            </a:r>
          </a:p>
          <a:p>
            <a:pPr algn="ctr"/>
            <a:r>
              <a:rPr lang="es-ES" sz="1400" b="1" dirty="0" smtClean="0">
                <a:latin typeface="Comic Sans MS" pitchFamily="66" charset="0"/>
                <a:hlinkClick r:id="rId6" action="ppaction://hlinksldjump"/>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4071933" y="285729"/>
            <a:ext cx="3881569" cy="584775"/>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HISTORIA</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pic>
        <p:nvPicPr>
          <p:cNvPr id="22" name="21 Imagen" descr="C:\Users\asus\Desktop\ANA\ETEA\organizacion de empresas\FOTOGRAFIAS EMPRESA\P3200177.JPG"/>
          <p:cNvPicPr/>
          <p:nvPr/>
        </p:nvPicPr>
        <p:blipFill>
          <a:blip r:embed="rId7" cstate="print"/>
          <a:srcRect/>
          <a:stretch>
            <a:fillRect/>
          </a:stretch>
        </p:blipFill>
        <p:spPr bwMode="auto">
          <a:xfrm>
            <a:off x="3357554" y="2285992"/>
            <a:ext cx="3071834" cy="2857520"/>
          </a:xfrm>
          <a:prstGeom prst="rect">
            <a:avLst/>
          </a:prstGeom>
          <a:noFill/>
          <a:ln w="9525">
            <a:noFill/>
            <a:miter lim="800000"/>
            <a:headEnd/>
            <a:tailEnd/>
          </a:ln>
        </p:spPr>
      </p:pic>
      <p:sp>
        <p:nvSpPr>
          <p:cNvPr id="23" name="22 Rectángulo"/>
          <p:cNvSpPr/>
          <p:nvPr/>
        </p:nvSpPr>
        <p:spPr>
          <a:xfrm>
            <a:off x="4643438" y="2357430"/>
            <a:ext cx="1571636" cy="523220"/>
          </a:xfrm>
          <a:prstGeom prst="rect">
            <a:avLst/>
          </a:prstGeom>
        </p:spPr>
        <p:txBody>
          <a:bodyPr wrap="square">
            <a:spAutoFit/>
          </a:bodyPr>
          <a:lstStyle/>
          <a:p>
            <a:pPr marL="0" lvl="1" algn="ctr"/>
            <a:r>
              <a:rPr lang="es-ES" sz="1400" dirty="0" smtClean="0">
                <a:latin typeface="Comic Sans MS" pitchFamily="66" charset="0"/>
              </a:rPr>
              <a:t>Fachada actual </a:t>
            </a:r>
          </a:p>
          <a:p>
            <a:pPr marL="0" lvl="1" algn="ctr"/>
            <a:r>
              <a:rPr lang="es-ES" sz="1400" dirty="0" smtClean="0">
                <a:latin typeface="Comic Sans MS" pitchFamily="66" charset="0"/>
              </a:rPr>
              <a:t>de la empresa</a:t>
            </a:r>
            <a:endParaRPr lang="es-ES" sz="1400" dirty="0">
              <a:latin typeface="Comic Sans MS" pitchFamily="66" charset="0"/>
            </a:endParaRPr>
          </a:p>
        </p:txBody>
      </p:sp>
      <p:pic>
        <p:nvPicPr>
          <p:cNvPr id="24" name="23 Imagen" descr="H:\FOTOS ANA\RSR_0039.JPG"/>
          <p:cNvPicPr/>
          <p:nvPr/>
        </p:nvPicPr>
        <p:blipFill>
          <a:blip r:embed="rId8" cstate="print"/>
          <a:srcRect/>
          <a:stretch>
            <a:fillRect/>
          </a:stretch>
        </p:blipFill>
        <p:spPr bwMode="auto">
          <a:xfrm>
            <a:off x="6643670" y="1857364"/>
            <a:ext cx="2500330" cy="1857388"/>
          </a:xfrm>
          <a:prstGeom prst="rect">
            <a:avLst/>
          </a:prstGeom>
          <a:noFill/>
          <a:ln w="9525">
            <a:noFill/>
            <a:miter lim="800000"/>
            <a:headEnd/>
            <a:tailEnd/>
          </a:ln>
        </p:spPr>
      </p:pic>
      <p:sp>
        <p:nvSpPr>
          <p:cNvPr id="25" name="24 Rectángulo"/>
          <p:cNvSpPr/>
          <p:nvPr/>
        </p:nvSpPr>
        <p:spPr>
          <a:xfrm>
            <a:off x="7654490" y="3214686"/>
            <a:ext cx="1489510" cy="307777"/>
          </a:xfrm>
          <a:prstGeom prst="rect">
            <a:avLst/>
          </a:prstGeom>
        </p:spPr>
        <p:txBody>
          <a:bodyPr wrap="none">
            <a:spAutoFit/>
          </a:bodyPr>
          <a:lstStyle/>
          <a:p>
            <a:pPr algn="ctr"/>
            <a:r>
              <a:rPr lang="es-ES" sz="1400" dirty="0" smtClean="0">
                <a:latin typeface="Comic Sans MS" pitchFamily="66" charset="0"/>
              </a:rPr>
              <a:t>Oficinas nuevas</a:t>
            </a:r>
            <a:endParaRPr lang="es-ES" sz="1400" dirty="0">
              <a:latin typeface="Comic Sans MS" pitchFamily="66" charset="0"/>
            </a:endParaRPr>
          </a:p>
        </p:txBody>
      </p:sp>
      <p:pic>
        <p:nvPicPr>
          <p:cNvPr id="26" name="Picture 2" descr="C:\Users\asus\Desktop\ANA\ETEA\organizacion de empresas\FOTOGRAFIAS EMPRESA\P3200196.JPG"/>
          <p:cNvPicPr>
            <a:picLocks noChangeAspect="1" noChangeArrowheads="1"/>
          </p:cNvPicPr>
          <p:nvPr/>
        </p:nvPicPr>
        <p:blipFill>
          <a:blip r:embed="rId9" cstate="print"/>
          <a:srcRect/>
          <a:stretch>
            <a:fillRect/>
          </a:stretch>
        </p:blipFill>
        <p:spPr bwMode="auto">
          <a:xfrm>
            <a:off x="3571868" y="4929198"/>
            <a:ext cx="2357454" cy="1714512"/>
          </a:xfrm>
          <a:prstGeom prst="rect">
            <a:avLst/>
          </a:prstGeom>
          <a:noFill/>
        </p:spPr>
      </p:pic>
      <p:pic>
        <p:nvPicPr>
          <p:cNvPr id="27" name="Picture 3" descr="C:\Users\asus\Desktop\ANA\ETEA\organizacion de empresas\FOTOGRAFIAS EMPRESA\P3200195.JPG"/>
          <p:cNvPicPr>
            <a:picLocks noChangeAspect="1" noChangeArrowheads="1"/>
          </p:cNvPicPr>
          <p:nvPr/>
        </p:nvPicPr>
        <p:blipFill>
          <a:blip r:embed="rId10" cstate="print"/>
          <a:srcRect/>
          <a:stretch>
            <a:fillRect/>
          </a:stretch>
        </p:blipFill>
        <p:spPr bwMode="auto">
          <a:xfrm>
            <a:off x="6500826" y="4286256"/>
            <a:ext cx="2214546" cy="146550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214678" y="2071678"/>
            <a:ext cx="5686436" cy="4000528"/>
          </a:xfrm>
        </p:spPr>
        <p:txBody>
          <a:bodyPr>
            <a:normAutofit/>
          </a:bodyPr>
          <a:lstStyle/>
          <a:p>
            <a:pPr lvl="1">
              <a:lnSpc>
                <a:spcPct val="120000"/>
              </a:lnSpc>
              <a:buNone/>
            </a:pPr>
            <a:r>
              <a:rPr lang="es-ES" sz="1400" dirty="0" smtClean="0">
                <a:latin typeface="Comic Sans MS" pitchFamily="66" charset="0"/>
              </a:rPr>
              <a:t>	Su actividad económico-empresarial se en dos fabricas</a:t>
            </a:r>
          </a:p>
          <a:p>
            <a:pPr lvl="1">
              <a:lnSpc>
                <a:spcPct val="120000"/>
              </a:lnSpc>
              <a:buNone/>
            </a:pPr>
            <a:r>
              <a:rPr lang="es-ES" sz="1400" dirty="0" smtClean="0">
                <a:latin typeface="Comic Sans MS" pitchFamily="66" charset="0"/>
              </a:rPr>
              <a:t>simultáneas   una situada en Pozoblanco (Córdoba) y la otra</a:t>
            </a:r>
          </a:p>
          <a:p>
            <a:pPr lvl="1">
              <a:lnSpc>
                <a:spcPct val="120000"/>
              </a:lnSpc>
              <a:buNone/>
            </a:pPr>
            <a:r>
              <a:rPr lang="es-ES" sz="1400" dirty="0" smtClean="0">
                <a:latin typeface="Comic Sans MS" pitchFamily="66" charset="0"/>
              </a:rPr>
              <a:t>en Madrid.</a:t>
            </a: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4" action="ppaction://hlinksldjump"/>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5" action="ppaction://hlinksldjump"/>
              </a:rPr>
              <a:t>ANALISIS </a:t>
            </a:r>
          </a:p>
          <a:p>
            <a:pPr algn="ctr"/>
            <a:r>
              <a:rPr lang="es-ES" sz="1400" b="1" dirty="0" smtClean="0">
                <a:latin typeface="Comic Sans MS" pitchFamily="66" charset="0"/>
                <a:hlinkClick r:id="rId5" action="ppaction://hlinksldjump"/>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4071933" y="285729"/>
            <a:ext cx="3881569" cy="584775"/>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ACTIVIDAD</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2786050" y="1714488"/>
            <a:ext cx="6000792" cy="5324535"/>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lgn="ctr">
              <a:buNone/>
            </a:pPr>
            <a:r>
              <a:rPr lang="es-ES" sz="1400" dirty="0" smtClean="0">
                <a:latin typeface="Comic Sans MS" pitchFamily="66" charset="0"/>
              </a:rPr>
              <a:t>	</a:t>
            </a:r>
          </a:p>
          <a:p>
            <a:pPr lvl="1" algn="ctr">
              <a:buNone/>
            </a:pPr>
            <a:r>
              <a:rPr lang="es-ES" sz="1400" dirty="0" smtClean="0">
                <a:latin typeface="Comic Sans MS" pitchFamily="66" charset="0"/>
                <a:hlinkClick r:id="rId6" action="ppaction://hlinksldjump"/>
              </a:rPr>
              <a:t>VOLVER</a:t>
            </a:r>
            <a:endParaRPr lang="es-ES" sz="1400" dirty="0" smtClean="0">
              <a:latin typeface="Comic Sans MS" pitchFamily="66" charset="0"/>
            </a:endParaRPr>
          </a:p>
          <a:p>
            <a:pPr lvl="1" algn="ctr">
              <a:buNone/>
            </a:pPr>
            <a:r>
              <a:rPr lang="es-ES" sz="1400" dirty="0" smtClean="0">
                <a:latin typeface="Comic Sans MS" pitchFamily="66" charset="0"/>
                <a:hlinkClick r:id="rId7" action="ppaction://hlinksldjump"/>
              </a:rPr>
              <a:t>SIGUIENTE</a:t>
            </a:r>
            <a:endParaRPr lang="es-ES" sz="1400" dirty="0" smtClean="0">
              <a:latin typeface="Comic Sans MS" pitchFamily="66" charset="0"/>
            </a:endParaRPr>
          </a:p>
          <a:p>
            <a:pPr lvl="1" algn="ctr">
              <a:buNone/>
            </a:pPr>
            <a:endParaRPr lang="es-ES" dirty="0"/>
          </a:p>
        </p:txBody>
      </p:sp>
      <p:pic>
        <p:nvPicPr>
          <p:cNvPr id="14" name="mapa_es" descr="http://www.mallasgalbis.es/imgs/mapa_es.jpg"/>
          <p:cNvPicPr/>
          <p:nvPr/>
        </p:nvPicPr>
        <p:blipFill>
          <a:blip r:embed="rId8">
            <a:lum bright="10000" contrast="20000"/>
          </a:blip>
          <a:srcRect/>
          <a:stretch>
            <a:fillRect/>
          </a:stretch>
        </p:blipFill>
        <p:spPr bwMode="auto">
          <a:xfrm>
            <a:off x="3214678" y="3643314"/>
            <a:ext cx="3143272" cy="2171700"/>
          </a:xfrm>
          <a:prstGeom prst="rect">
            <a:avLst/>
          </a:prstGeom>
          <a:noFill/>
          <a:ln w="9525">
            <a:noFill/>
            <a:miter lim="800000"/>
            <a:headEnd/>
            <a:tailEnd/>
          </a:ln>
        </p:spPr>
      </p:pic>
      <p:sp>
        <p:nvSpPr>
          <p:cNvPr id="15" name="14 CuadroTexto"/>
          <p:cNvSpPr txBox="1"/>
          <p:nvPr/>
        </p:nvSpPr>
        <p:spPr>
          <a:xfrm>
            <a:off x="7000892" y="3571876"/>
            <a:ext cx="1500198" cy="369332"/>
          </a:xfrm>
          <a:prstGeom prst="rect">
            <a:avLst/>
          </a:prstGeom>
          <a:noFill/>
        </p:spPr>
        <p:txBody>
          <a:bodyPr wrap="square" rtlCol="0">
            <a:spAutoFit/>
          </a:bodyPr>
          <a:lstStyle/>
          <a:p>
            <a:r>
              <a:rPr lang="es-ES" dirty="0" smtClean="0"/>
              <a:t>Madrid</a:t>
            </a:r>
            <a:endParaRPr lang="es-ES" dirty="0"/>
          </a:p>
        </p:txBody>
      </p:sp>
      <p:cxnSp>
        <p:nvCxnSpPr>
          <p:cNvPr id="17" name="16 Conector recto de flecha"/>
          <p:cNvCxnSpPr>
            <a:stCxn id="15" idx="1"/>
          </p:cNvCxnSpPr>
          <p:nvPr/>
        </p:nvCxnSpPr>
        <p:spPr>
          <a:xfrm rot="10800000" flipV="1">
            <a:off x="4572000" y="3756542"/>
            <a:ext cx="2428892" cy="74402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8" name="17 CuadroTexto"/>
          <p:cNvSpPr txBox="1"/>
          <p:nvPr/>
        </p:nvSpPr>
        <p:spPr>
          <a:xfrm>
            <a:off x="7072330" y="4357694"/>
            <a:ext cx="1357322" cy="646331"/>
          </a:xfrm>
          <a:prstGeom prst="rect">
            <a:avLst/>
          </a:prstGeom>
          <a:noFill/>
        </p:spPr>
        <p:txBody>
          <a:bodyPr wrap="square" rtlCol="0">
            <a:spAutoFit/>
          </a:bodyPr>
          <a:lstStyle/>
          <a:p>
            <a:r>
              <a:rPr lang="es-ES" dirty="0" smtClean="0"/>
              <a:t>Pozoblanco </a:t>
            </a:r>
          </a:p>
          <a:p>
            <a:r>
              <a:rPr lang="es-ES" dirty="0" smtClean="0"/>
              <a:t>( Córdoba)</a:t>
            </a:r>
            <a:endParaRPr lang="es-ES" dirty="0"/>
          </a:p>
        </p:txBody>
      </p:sp>
      <p:cxnSp>
        <p:nvCxnSpPr>
          <p:cNvPr id="20" name="19 Conector recto de flecha"/>
          <p:cNvCxnSpPr/>
          <p:nvPr/>
        </p:nvCxnSpPr>
        <p:spPr>
          <a:xfrm rot="10800000" flipV="1">
            <a:off x="4357686" y="4714884"/>
            <a:ext cx="2786082" cy="42862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RSR_0002"/>
          <p:cNvPicPr>
            <a:picLocks noChangeAspect="1" noChangeArrowheads="1"/>
          </p:cNvPicPr>
          <p:nvPr/>
        </p:nvPicPr>
        <p:blipFill>
          <a:blip r:embed="rId3" cstate="print">
            <a:lum bright="41000" contrast="-5000"/>
          </a:blip>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3000364" y="2000241"/>
            <a:ext cx="5686436" cy="4000528"/>
          </a:xfrm>
        </p:spPr>
        <p:txBody>
          <a:bodyPr>
            <a:normAutofit/>
          </a:bodyPr>
          <a:lstStyle/>
          <a:p>
            <a:pPr lvl="1">
              <a:lnSpc>
                <a:spcPct val="120000"/>
              </a:lnSpc>
              <a:buNone/>
            </a:pPr>
            <a:endParaRPr lang="es-ES" sz="1400" dirty="0">
              <a:latin typeface="Comic Sans MS" pitchFamily="66" charset="0"/>
            </a:endParaRPr>
          </a:p>
          <a:p>
            <a:pPr lvl="1">
              <a:lnSpc>
                <a:spcPct val="120000"/>
              </a:lnSpc>
              <a:buNone/>
            </a:pPr>
            <a:r>
              <a:rPr lang="es-ES" sz="1500" dirty="0" smtClean="0">
                <a:latin typeface="Comic Sans MS" pitchFamily="66" charset="0"/>
              </a:rPr>
              <a:t>	</a:t>
            </a:r>
          </a:p>
          <a:p>
            <a:pPr lvl="1">
              <a:lnSpc>
                <a:spcPct val="120000"/>
              </a:lnSpc>
              <a:buNone/>
            </a:pPr>
            <a:r>
              <a:rPr lang="es-ES" sz="5600" dirty="0" smtClean="0">
                <a:latin typeface="Comic Sans MS" pitchFamily="66" charset="0"/>
              </a:rPr>
              <a:t>		</a:t>
            </a:r>
            <a:endParaRPr lang="es-ES" sz="2500" dirty="0" smtClean="0">
              <a:latin typeface="Comic Sans MS" pitchFamily="66" charset="0"/>
            </a:endParaRPr>
          </a:p>
          <a:p>
            <a:pPr lvl="1">
              <a:lnSpc>
                <a:spcPct val="120000"/>
              </a:lnSpc>
              <a:buNone/>
            </a:pPr>
            <a:r>
              <a:rPr lang="es-ES" sz="2500" dirty="0" smtClean="0">
                <a:latin typeface="Comic Sans MS" pitchFamily="66" charset="0"/>
              </a:rPr>
              <a:t>	</a:t>
            </a: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smtClean="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37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a:p>
            <a:pPr lvl="1">
              <a:lnSpc>
                <a:spcPct val="120000"/>
              </a:lnSpc>
              <a:buNone/>
            </a:pPr>
            <a:endParaRPr lang="es-ES" sz="2500" dirty="0" smtClean="0">
              <a:latin typeface="Comic Sans MS" pitchFamily="66" charset="0"/>
            </a:endParaRPr>
          </a:p>
          <a:p>
            <a:pPr lvl="1">
              <a:lnSpc>
                <a:spcPct val="120000"/>
              </a:lnSpc>
              <a:buNone/>
            </a:pPr>
            <a:endParaRPr lang="es-ES" sz="2500" dirty="0">
              <a:latin typeface="Comic Sans MS" pitchFamily="66" charset="0"/>
            </a:endParaRPr>
          </a:p>
        </p:txBody>
      </p:sp>
      <p:sp>
        <p:nvSpPr>
          <p:cNvPr id="5" name="4 Rectángulo"/>
          <p:cNvSpPr/>
          <p:nvPr/>
        </p:nvSpPr>
        <p:spPr>
          <a:xfrm>
            <a:off x="0" y="0"/>
            <a:ext cx="2643174" cy="6858000"/>
          </a:xfrm>
          <a:prstGeom prst="rect">
            <a:avLst/>
          </a:prstGeom>
          <a:solidFill>
            <a:schemeClr val="tx2">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142844" y="35716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4" action="ppaction://hlinksldjump"/>
              </a:rPr>
              <a:t>INTRODUCCIÓN</a:t>
            </a:r>
            <a:endParaRPr lang="es-ES" sz="1400" b="1" dirty="0">
              <a:latin typeface="Comic Sans MS" pitchFamily="66" charset="0"/>
            </a:endParaRPr>
          </a:p>
        </p:txBody>
      </p:sp>
      <p:sp>
        <p:nvSpPr>
          <p:cNvPr id="8" name="7 Elipse"/>
          <p:cNvSpPr/>
          <p:nvPr/>
        </p:nvSpPr>
        <p:spPr>
          <a:xfrm>
            <a:off x="142844" y="1428736"/>
            <a:ext cx="2428892"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hlinkClick r:id="rId5" action="ppaction://hlinksldjump"/>
              </a:rPr>
              <a:t>ANALISIS </a:t>
            </a:r>
          </a:p>
          <a:p>
            <a:pPr algn="ctr"/>
            <a:r>
              <a:rPr lang="es-ES" sz="1400" b="1" dirty="0" smtClean="0">
                <a:latin typeface="Comic Sans MS" pitchFamily="66" charset="0"/>
                <a:hlinkClick r:id="rId5" action="ppaction://hlinksldjump"/>
              </a:rPr>
              <a:t>DESCRIPTIVO</a:t>
            </a:r>
            <a:endParaRPr lang="es-ES" sz="1400" b="1" dirty="0">
              <a:latin typeface="Comic Sans MS" pitchFamily="66" charset="0"/>
            </a:endParaRPr>
          </a:p>
        </p:txBody>
      </p:sp>
      <p:sp>
        <p:nvSpPr>
          <p:cNvPr id="9" name="8 Elipse"/>
          <p:cNvSpPr/>
          <p:nvPr/>
        </p:nvSpPr>
        <p:spPr>
          <a:xfrm>
            <a:off x="0" y="2500306"/>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ELEMENTOS </a:t>
            </a:r>
          </a:p>
          <a:p>
            <a:pPr algn="ctr"/>
            <a:r>
              <a:rPr lang="es-ES" sz="1400" b="1" dirty="0" smtClean="0">
                <a:latin typeface="Comic Sans MS" pitchFamily="66" charset="0"/>
              </a:rPr>
              <a:t>ESTRUCTURALES</a:t>
            </a:r>
            <a:endParaRPr lang="es-ES" sz="1400" b="1" dirty="0">
              <a:latin typeface="Comic Sans MS" pitchFamily="66" charset="0"/>
            </a:endParaRPr>
          </a:p>
        </p:txBody>
      </p:sp>
      <p:sp>
        <p:nvSpPr>
          <p:cNvPr id="10" name="9 Elipse"/>
          <p:cNvSpPr/>
          <p:nvPr/>
        </p:nvSpPr>
        <p:spPr>
          <a:xfrm>
            <a:off x="0" y="3643314"/>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FACTORES</a:t>
            </a:r>
          </a:p>
          <a:p>
            <a:pPr algn="ctr"/>
            <a:r>
              <a:rPr lang="es-ES" sz="1400" b="1" dirty="0" smtClean="0">
                <a:latin typeface="Comic Sans MS" pitchFamily="66" charset="0"/>
              </a:rPr>
              <a:t>DE CONTIGENCIA</a:t>
            </a:r>
          </a:p>
        </p:txBody>
      </p:sp>
      <p:sp>
        <p:nvSpPr>
          <p:cNvPr id="11" name="10 Elipse"/>
          <p:cNvSpPr/>
          <p:nvPr/>
        </p:nvSpPr>
        <p:spPr>
          <a:xfrm>
            <a:off x="0" y="4786322"/>
            <a:ext cx="250033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Comic Sans MS" pitchFamily="66" charset="0"/>
              </a:rPr>
              <a:t>CONCLUSIÓN </a:t>
            </a:r>
          </a:p>
          <a:p>
            <a:pPr algn="ctr"/>
            <a:r>
              <a:rPr lang="es-ES" sz="1400" b="1" dirty="0" smtClean="0">
                <a:latin typeface="Comic Sans MS" pitchFamily="66" charset="0"/>
              </a:rPr>
              <a:t>Y </a:t>
            </a:r>
          </a:p>
          <a:p>
            <a:pPr algn="ctr"/>
            <a:r>
              <a:rPr lang="es-ES" sz="1400" b="1" dirty="0" smtClean="0">
                <a:latin typeface="Comic Sans MS" pitchFamily="66" charset="0"/>
              </a:rPr>
              <a:t>BIBLIOGRAFIA</a:t>
            </a:r>
            <a:endParaRPr lang="es-ES" sz="1400" b="1" dirty="0">
              <a:latin typeface="Comic Sans MS" pitchFamily="66" charset="0"/>
            </a:endParaRPr>
          </a:p>
        </p:txBody>
      </p:sp>
      <p:sp>
        <p:nvSpPr>
          <p:cNvPr id="12" name="11 Rectángulo"/>
          <p:cNvSpPr/>
          <p:nvPr/>
        </p:nvSpPr>
        <p:spPr>
          <a:xfrm>
            <a:off x="4071933" y="285729"/>
            <a:ext cx="3881569" cy="584775"/>
          </a:xfrm>
          <a:prstGeom prst="rect">
            <a:avLst/>
          </a:prstGeom>
          <a:noFill/>
        </p:spPr>
        <p:txBody>
          <a:bodyPr wrap="square" lIns="91440" tIns="45720" rIns="91440" bIns="45720">
            <a:spAutoFit/>
          </a:bodyPr>
          <a:lstStyle/>
          <a:p>
            <a:pPr algn="ctr"/>
            <a:r>
              <a:rPr lang="es-E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ACTIVIDAD</a:t>
            </a:r>
            <a:endParaRPr lang="es-E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3" name="12 Rectángulo"/>
          <p:cNvSpPr/>
          <p:nvPr/>
        </p:nvSpPr>
        <p:spPr>
          <a:xfrm>
            <a:off x="3071802" y="1714488"/>
            <a:ext cx="5715040" cy="1169551"/>
          </a:xfrm>
          <a:prstGeom prst="rect">
            <a:avLst/>
          </a:prstGeom>
        </p:spPr>
        <p:txBody>
          <a:bodyPr wrap="square">
            <a:spAutoFit/>
          </a:bodyPr>
          <a:lstStyle/>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endParaRPr lang="es-ES" dirty="0"/>
          </a:p>
        </p:txBody>
      </p:sp>
      <p:sp>
        <p:nvSpPr>
          <p:cNvPr id="19" name="18 Rectángulo"/>
          <p:cNvSpPr/>
          <p:nvPr/>
        </p:nvSpPr>
        <p:spPr>
          <a:xfrm>
            <a:off x="3143240" y="1643049"/>
            <a:ext cx="5429288" cy="5909310"/>
          </a:xfrm>
          <a:prstGeom prst="rect">
            <a:avLst/>
          </a:prstGeom>
        </p:spPr>
        <p:txBody>
          <a:bodyPr wrap="square">
            <a:spAutoFit/>
          </a:bodyPr>
          <a:lstStyle/>
          <a:p>
            <a:pPr lvl="1">
              <a:buNone/>
            </a:pPr>
            <a:r>
              <a:rPr lang="es-ES" sz="1400" dirty="0" smtClean="0">
                <a:latin typeface="Comic Sans MS" pitchFamily="66" charset="0"/>
              </a:rPr>
              <a:t>	Se dedican a suministrar todo tipo de mallas metálicas y alambres de espino y todos los materiales necesarios para el cerramiento de fincas ganaderas y cinegéticas, cierres industriales y residenciales, así</a:t>
            </a:r>
          </a:p>
          <a:p>
            <a:pPr lvl="1">
              <a:buNone/>
            </a:pPr>
            <a:r>
              <a:rPr lang="es-ES" sz="1400" dirty="0" smtClean="0">
                <a:latin typeface="Comic Sans MS" pitchFamily="66" charset="0"/>
              </a:rPr>
              <a:t>como todos los productos necesarios para la protección de su propiedad.</a:t>
            </a:r>
          </a:p>
          <a:p>
            <a:pPr lvl="1">
              <a:buNone/>
            </a:pPr>
            <a:r>
              <a:rPr lang="es-ES" sz="1400" dirty="0" smtClean="0">
                <a:latin typeface="Comic Sans MS" pitchFamily="66" charset="0"/>
              </a:rPr>
              <a:t>	</a:t>
            </a:r>
          </a:p>
          <a:p>
            <a:pPr lvl="1">
              <a:buNone/>
            </a:pPr>
            <a:r>
              <a:rPr lang="es-ES" sz="1400" dirty="0" smtClean="0">
                <a:latin typeface="Comic Sans MS" pitchFamily="66" charset="0"/>
              </a:rPr>
              <a:t>	Disponen de una gama amplia de materiales para la alimentación y protección de su</a:t>
            </a:r>
          </a:p>
          <a:p>
            <a:pPr lvl="1">
              <a:buNone/>
            </a:pPr>
            <a:r>
              <a:rPr lang="es-ES" sz="1400" dirty="0" smtClean="0">
                <a:latin typeface="Comic Sans MS" pitchFamily="66" charset="0"/>
              </a:rPr>
              <a:t>ganado porcino, ovino, vacuno y equino, de tipo extensivo o estabulado.</a:t>
            </a:r>
          </a:p>
          <a:p>
            <a:pPr lvl="1">
              <a:buNone/>
            </a:pPr>
            <a:r>
              <a:rPr lang="es-ES" sz="1400" dirty="0" smtClean="0">
                <a:latin typeface="Comic Sans MS" pitchFamily="66" charset="0"/>
              </a:rPr>
              <a:t>	Comercializan todo tipo de comederos, bebederos, tolvas, tablones para</a:t>
            </a:r>
          </a:p>
          <a:p>
            <a:pPr lvl="1">
              <a:buNone/>
            </a:pPr>
            <a:r>
              <a:rPr lang="es-ES" sz="1400" dirty="0" smtClean="0">
                <a:latin typeface="Comic Sans MS" pitchFamily="66" charset="0"/>
              </a:rPr>
              <a:t>cerramientos, etc.</a:t>
            </a:r>
          </a:p>
          <a:p>
            <a:pPr lvl="1">
              <a:buNone/>
            </a:pPr>
            <a:r>
              <a:rPr lang="es-ES" sz="1400" dirty="0" smtClean="0">
                <a:latin typeface="Comic Sans MS" pitchFamily="66" charset="0"/>
              </a:rPr>
              <a:t>	</a:t>
            </a:r>
          </a:p>
          <a:p>
            <a:pPr lvl="1">
              <a:buNone/>
            </a:pPr>
            <a:r>
              <a:rPr lang="es-ES" sz="1400" dirty="0" smtClean="0">
                <a:latin typeface="Comic Sans MS" pitchFamily="66" charset="0"/>
              </a:rPr>
              <a:t>	Galbis, también cuenta con todo tipo de accesorios para su explotación ganadera</a:t>
            </a:r>
          </a:p>
          <a:p>
            <a:pPr lvl="1">
              <a:buNone/>
            </a:pPr>
            <a:r>
              <a:rPr lang="es-ES" sz="1400" dirty="0" smtClean="0">
                <a:latin typeface="Comic Sans MS" pitchFamily="66" charset="0"/>
              </a:rPr>
              <a:t>como son: herramientas, pastores eléctricos, ropa laboral y una amplia gama de</a:t>
            </a:r>
          </a:p>
          <a:p>
            <a:pPr lvl="1">
              <a:buNone/>
            </a:pPr>
            <a:r>
              <a:rPr lang="es-ES" sz="1400" dirty="0" smtClean="0">
                <a:latin typeface="Comic Sans MS" pitchFamily="66" charset="0"/>
              </a:rPr>
              <a:t>productos de ferretería en nuestra sección de TODO CAMPO Y JARDÍN .</a:t>
            </a:r>
          </a:p>
          <a:p>
            <a:pPr lvl="1" algn="ctr">
              <a:buNone/>
            </a:pPr>
            <a:r>
              <a:rPr lang="es-ES" sz="1400" dirty="0" smtClean="0">
                <a:latin typeface="Comic Sans MS" pitchFamily="66" charset="0"/>
                <a:hlinkClick r:id="rId6" action="ppaction://hlinksldjump"/>
              </a:rPr>
              <a:t>VOLVER</a:t>
            </a:r>
            <a:endParaRPr lang="es-ES" sz="1400" dirty="0" smtClean="0">
              <a:latin typeface="Comic Sans MS" pitchFamily="66" charset="0"/>
            </a:endParaRPr>
          </a:p>
          <a:p>
            <a:pPr lvl="1" algn="ctr">
              <a:buNone/>
            </a:pPr>
            <a:r>
              <a:rPr lang="es-ES" sz="1400" dirty="0" smtClean="0">
                <a:latin typeface="Comic Sans MS" pitchFamily="66" charset="0"/>
                <a:hlinkClick r:id="rId7" action="ppaction://hlinksldjump"/>
              </a:rPr>
              <a:t>SIGUIENTE</a:t>
            </a:r>
            <a:endParaRPr lang="es-ES" sz="1400" dirty="0" smtClean="0">
              <a:latin typeface="Comic Sans MS" pitchFamily="66" charset="0"/>
            </a:endParaRPr>
          </a:p>
          <a:p>
            <a:pPr lvl="1" algn="ctr">
              <a:buNone/>
            </a:pPr>
            <a:endParaRPr lang="es-ES" sz="1400" dirty="0" smtClean="0">
              <a:latin typeface="Comic Sans MS" pitchFamily="66" charset="0"/>
            </a:endParaRPr>
          </a:p>
          <a:p>
            <a:pPr lvl="1">
              <a:buNone/>
            </a:pPr>
            <a:endParaRPr lang="es-ES" sz="1400" dirty="0" smtClean="0">
              <a:latin typeface="Comic Sans MS" pitchFamily="66" charset="0"/>
            </a:endParaRPr>
          </a:p>
          <a:p>
            <a:pPr lvl="1">
              <a:buNone/>
            </a:pPr>
            <a:r>
              <a:rPr lang="es-ES" sz="1400" dirty="0" smtClean="0">
                <a:latin typeface="Comic Sans MS" pitchFamily="66" charset="0"/>
              </a:rPr>
              <a:t>			</a:t>
            </a:r>
          </a:p>
          <a:p>
            <a:pPr lvl="1">
              <a:buNone/>
            </a:pPr>
            <a:r>
              <a:rPr lang="es-ES" sz="1400" dirty="0" smtClean="0">
                <a:latin typeface="Comic Sans MS" pitchFamily="66"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1143</Words>
  <Application>Microsoft Office PowerPoint</Application>
  <PresentationFormat>Presentación en pantalla (4:3)</PresentationFormat>
  <Paragraphs>1663</Paragraphs>
  <Slides>22</Slides>
  <Notes>21</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22</vt:i4>
      </vt:variant>
    </vt:vector>
  </HeadingPairs>
  <TitlesOfParts>
    <vt:vector size="25" baseType="lpstr">
      <vt:lpstr>Tema de Office</vt:lpstr>
      <vt:lpstr>Gráfico</vt:lpstr>
      <vt:lpstr>Fotografía de Photo Editor</vt:lpstr>
      <vt:lpstr>Diapositiva 1</vt:lpstr>
      <vt:lpstr>Diapositiva 2</vt:lpstr>
      <vt:lpstr>Diapositiva 3</vt:lpstr>
      <vt:lpstr>Diapositiva 4</vt:lpstr>
      <vt:lpstr>Diapositiva 5</vt:lpstr>
      <vt:lpstr>VOLVER</vt:lpstr>
      <vt:lpstr>Diapositiva 7</vt:lpstr>
      <vt:lpstr>Diapositiva 8</vt:lpstr>
      <vt:lpstr>Diapositiva 9</vt:lpstr>
      <vt:lpstr>          </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asus</dc:creator>
  <cp:lastModifiedBy>asus</cp:lastModifiedBy>
  <cp:revision>2</cp:revision>
  <dcterms:created xsi:type="dcterms:W3CDTF">2009-05-17T17:10:37Z</dcterms:created>
  <dcterms:modified xsi:type="dcterms:W3CDTF">2009-05-17T17:24:14Z</dcterms:modified>
</cp:coreProperties>
</file>